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17" r:id="rId4"/>
  </p:sldMasterIdLst>
  <p:notesMasterIdLst>
    <p:notesMasterId r:id="rId28"/>
  </p:notesMasterIdLst>
  <p:sldIdLst>
    <p:sldId id="267" r:id="rId5"/>
    <p:sldId id="277" r:id="rId6"/>
    <p:sldId id="257" r:id="rId7"/>
    <p:sldId id="278" r:id="rId8"/>
    <p:sldId id="285" r:id="rId9"/>
    <p:sldId id="286" r:id="rId10"/>
    <p:sldId id="287" r:id="rId11"/>
    <p:sldId id="289" r:id="rId12"/>
    <p:sldId id="290" r:id="rId13"/>
    <p:sldId id="291" r:id="rId14"/>
    <p:sldId id="292" r:id="rId15"/>
    <p:sldId id="294" r:id="rId16"/>
    <p:sldId id="293" r:id="rId17"/>
    <p:sldId id="295" r:id="rId18"/>
    <p:sldId id="296" r:id="rId19"/>
    <p:sldId id="297" r:id="rId20"/>
    <p:sldId id="298" r:id="rId21"/>
    <p:sldId id="299" r:id="rId22"/>
    <p:sldId id="301" r:id="rId23"/>
    <p:sldId id="302" r:id="rId24"/>
    <p:sldId id="303" r:id="rId25"/>
    <p:sldId id="304" r:id="rId26"/>
    <p:sldId id="30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823E7E-3776-41C8-9B46-A2923AC8DD9C}" type="doc">
      <dgm:prSet loTypeId="urn:microsoft.com/office/officeart/2008/layout/LinedList" loCatId="list" qsTypeId="urn:microsoft.com/office/officeart/2005/8/quickstyle/3d2" qsCatId="3D" csTypeId="urn:microsoft.com/office/officeart/2005/8/colors/accent1_2" csCatId="accent1" phldr="1"/>
      <dgm:spPr/>
      <dgm:t>
        <a:bodyPr/>
        <a:lstStyle/>
        <a:p>
          <a:endParaRPr lang="en-US"/>
        </a:p>
      </dgm:t>
    </dgm:pt>
    <dgm:pt modelId="{8AE80717-E79B-4661-8161-2A867F47E186}">
      <dgm:prSet/>
      <dgm:spPr/>
      <dgm:t>
        <a:bodyPr/>
        <a:lstStyle/>
        <a:p>
          <a:r>
            <a:rPr lang="en-US" dirty="0"/>
            <a:t>INTRODUCTION</a:t>
          </a:r>
        </a:p>
      </dgm:t>
    </dgm:pt>
    <dgm:pt modelId="{2919C0FE-8B60-4B01-A15E-3BE99ED354B2}" type="parTrans" cxnId="{684D462D-BF05-46DC-A871-4B696EDC4FE6}">
      <dgm:prSet/>
      <dgm:spPr/>
      <dgm:t>
        <a:bodyPr/>
        <a:lstStyle/>
        <a:p>
          <a:endParaRPr lang="en-US"/>
        </a:p>
      </dgm:t>
    </dgm:pt>
    <dgm:pt modelId="{23260201-365F-4D5C-8ADC-DDE66F0C2A7E}" type="sibTrans" cxnId="{684D462D-BF05-46DC-A871-4B696EDC4FE6}">
      <dgm:prSet/>
      <dgm:spPr/>
      <dgm:t>
        <a:bodyPr/>
        <a:lstStyle/>
        <a:p>
          <a:endParaRPr lang="en-US"/>
        </a:p>
      </dgm:t>
    </dgm:pt>
    <dgm:pt modelId="{033374AD-B227-40DE-8F55-ECA39E8075BE}">
      <dgm:prSet/>
      <dgm:spPr/>
      <dgm:t>
        <a:bodyPr/>
        <a:lstStyle/>
        <a:p>
          <a:r>
            <a:rPr lang="en-US">
              <a:latin typeface="Calibri Light" panose="020F0302020204030204"/>
            </a:rPr>
            <a:t>OBJECTIVE</a:t>
          </a:r>
          <a:endParaRPr lang="en-US"/>
        </a:p>
      </dgm:t>
    </dgm:pt>
    <dgm:pt modelId="{F9099638-BC18-45A8-A5A3-9747F3EB941B}" type="parTrans" cxnId="{86FC8F27-5882-4734-8749-2BDE2029870E}">
      <dgm:prSet/>
      <dgm:spPr/>
      <dgm:t>
        <a:bodyPr/>
        <a:lstStyle/>
        <a:p>
          <a:endParaRPr lang="en-US"/>
        </a:p>
      </dgm:t>
    </dgm:pt>
    <dgm:pt modelId="{4DC6C69E-5BCA-444C-A6A3-FC0ECD5E5410}" type="sibTrans" cxnId="{86FC8F27-5882-4734-8749-2BDE2029870E}">
      <dgm:prSet/>
      <dgm:spPr/>
      <dgm:t>
        <a:bodyPr/>
        <a:lstStyle/>
        <a:p>
          <a:endParaRPr lang="en-US"/>
        </a:p>
      </dgm:t>
    </dgm:pt>
    <dgm:pt modelId="{C77EEFC3-F908-4C9E-8920-7719083CCD53}">
      <dgm:prSet/>
      <dgm:spPr/>
      <dgm:t>
        <a:bodyPr/>
        <a:lstStyle/>
        <a:p>
          <a:r>
            <a:rPr lang="en-US"/>
            <a:t>MODULES AND SNAPSHOTS</a:t>
          </a:r>
        </a:p>
      </dgm:t>
    </dgm:pt>
    <dgm:pt modelId="{BC474D11-6A02-42E9-915C-1C76DD059568}" type="parTrans" cxnId="{58BC7127-F884-45CD-A8FA-E7DE003CA405}">
      <dgm:prSet/>
      <dgm:spPr/>
      <dgm:t>
        <a:bodyPr/>
        <a:lstStyle/>
        <a:p>
          <a:endParaRPr lang="en-US"/>
        </a:p>
      </dgm:t>
    </dgm:pt>
    <dgm:pt modelId="{A4A33018-E259-4D0E-BC99-116094DDCDCF}" type="sibTrans" cxnId="{58BC7127-F884-45CD-A8FA-E7DE003CA405}">
      <dgm:prSet/>
      <dgm:spPr/>
      <dgm:t>
        <a:bodyPr/>
        <a:lstStyle/>
        <a:p>
          <a:endParaRPr lang="en-US"/>
        </a:p>
      </dgm:t>
    </dgm:pt>
    <dgm:pt modelId="{492A48A3-2B20-440B-AE63-7750E3593E1C}">
      <dgm:prSet/>
      <dgm:spPr/>
      <dgm:t>
        <a:bodyPr/>
        <a:lstStyle/>
        <a:p>
          <a:r>
            <a:rPr lang="en-US"/>
            <a:t>SAMPLE CODE</a:t>
          </a:r>
        </a:p>
      </dgm:t>
    </dgm:pt>
    <dgm:pt modelId="{6BF35F74-7976-4F9F-A0D1-6B21E7D6D1F6}" type="parTrans" cxnId="{75BD8A2F-7496-4D3E-A355-C735B652FD79}">
      <dgm:prSet/>
      <dgm:spPr/>
      <dgm:t>
        <a:bodyPr/>
        <a:lstStyle/>
        <a:p>
          <a:endParaRPr lang="en-US"/>
        </a:p>
      </dgm:t>
    </dgm:pt>
    <dgm:pt modelId="{4587EF3A-039A-403D-8331-9181BFEE9AA4}" type="sibTrans" cxnId="{75BD8A2F-7496-4D3E-A355-C735B652FD79}">
      <dgm:prSet/>
      <dgm:spPr/>
      <dgm:t>
        <a:bodyPr/>
        <a:lstStyle/>
        <a:p>
          <a:endParaRPr lang="en-US"/>
        </a:p>
      </dgm:t>
    </dgm:pt>
    <dgm:pt modelId="{8FD4B146-2EA4-4148-9005-7BD4D2A57A0C}">
      <dgm:prSet/>
      <dgm:spPr/>
      <dgm:t>
        <a:bodyPr/>
        <a:lstStyle/>
        <a:p>
          <a:r>
            <a:rPr lang="en-US"/>
            <a:t>OUTCOME OF THE PROJECT</a:t>
          </a:r>
        </a:p>
      </dgm:t>
    </dgm:pt>
    <dgm:pt modelId="{443CFEB2-9C83-4EAD-83B9-ED3F5412BDF7}" type="parTrans" cxnId="{002F5249-9EA4-4054-A74F-497F1457F36B}">
      <dgm:prSet/>
      <dgm:spPr/>
      <dgm:t>
        <a:bodyPr/>
        <a:lstStyle/>
        <a:p>
          <a:endParaRPr lang="en-US"/>
        </a:p>
      </dgm:t>
    </dgm:pt>
    <dgm:pt modelId="{E118B281-B802-41C2-8BCE-09B48F752DC2}" type="sibTrans" cxnId="{002F5249-9EA4-4054-A74F-497F1457F36B}">
      <dgm:prSet/>
      <dgm:spPr/>
      <dgm:t>
        <a:bodyPr/>
        <a:lstStyle/>
        <a:p>
          <a:endParaRPr lang="en-US"/>
        </a:p>
      </dgm:t>
    </dgm:pt>
    <dgm:pt modelId="{A2B4BBC2-40A9-4188-9820-B7ACC39A85BA}">
      <dgm:prSet/>
      <dgm:spPr/>
      <dgm:t>
        <a:bodyPr/>
        <a:lstStyle/>
        <a:p>
          <a:r>
            <a:rPr lang="en-US"/>
            <a:t>CONCLUSION</a:t>
          </a:r>
        </a:p>
      </dgm:t>
    </dgm:pt>
    <dgm:pt modelId="{04AD1D0A-2E80-4992-A99B-4A98296691C5}" type="parTrans" cxnId="{24209C7E-41F7-40D0-A2D6-CA41AB85E227}">
      <dgm:prSet/>
      <dgm:spPr/>
      <dgm:t>
        <a:bodyPr/>
        <a:lstStyle/>
        <a:p>
          <a:endParaRPr lang="en-US"/>
        </a:p>
      </dgm:t>
    </dgm:pt>
    <dgm:pt modelId="{33B48E5B-23A1-45A8-B3D5-912B9F0A069A}" type="sibTrans" cxnId="{24209C7E-41F7-40D0-A2D6-CA41AB85E227}">
      <dgm:prSet/>
      <dgm:spPr/>
      <dgm:t>
        <a:bodyPr/>
        <a:lstStyle/>
        <a:p>
          <a:endParaRPr lang="en-US"/>
        </a:p>
      </dgm:t>
    </dgm:pt>
    <dgm:pt modelId="{FAD83D9B-DE72-4AC3-9D57-AFB7FF8A98C3}" type="pres">
      <dgm:prSet presAssocID="{4B823E7E-3776-41C8-9B46-A2923AC8DD9C}" presName="vert0" presStyleCnt="0">
        <dgm:presLayoutVars>
          <dgm:dir/>
          <dgm:animOne val="branch"/>
          <dgm:animLvl val="lvl"/>
        </dgm:presLayoutVars>
      </dgm:prSet>
      <dgm:spPr/>
    </dgm:pt>
    <dgm:pt modelId="{7A11C28A-51BA-40E7-ACAE-179A64769F4A}" type="pres">
      <dgm:prSet presAssocID="{8AE80717-E79B-4661-8161-2A867F47E186}" presName="thickLine" presStyleLbl="alignNode1" presStyleIdx="0" presStyleCnt="6"/>
      <dgm:spPr/>
    </dgm:pt>
    <dgm:pt modelId="{C9FA9A60-75E0-4A90-A1F4-D38EA9A8C27A}" type="pres">
      <dgm:prSet presAssocID="{8AE80717-E79B-4661-8161-2A867F47E186}" presName="horz1" presStyleCnt="0"/>
      <dgm:spPr/>
    </dgm:pt>
    <dgm:pt modelId="{8DFA5EB9-19C7-4AAB-80AA-921F91065013}" type="pres">
      <dgm:prSet presAssocID="{8AE80717-E79B-4661-8161-2A867F47E186}" presName="tx1" presStyleLbl="revTx" presStyleIdx="0" presStyleCnt="6"/>
      <dgm:spPr/>
    </dgm:pt>
    <dgm:pt modelId="{867DC3D7-1785-4449-9024-88B5FFA1827F}" type="pres">
      <dgm:prSet presAssocID="{8AE80717-E79B-4661-8161-2A867F47E186}" presName="vert1" presStyleCnt="0"/>
      <dgm:spPr/>
    </dgm:pt>
    <dgm:pt modelId="{8946BA9D-8EDA-4F6A-B0A7-743DD21047B0}" type="pres">
      <dgm:prSet presAssocID="{033374AD-B227-40DE-8F55-ECA39E8075BE}" presName="thickLine" presStyleLbl="alignNode1" presStyleIdx="1" presStyleCnt="6"/>
      <dgm:spPr/>
    </dgm:pt>
    <dgm:pt modelId="{528368B5-0714-4D07-BFC7-A2D786A237AA}" type="pres">
      <dgm:prSet presAssocID="{033374AD-B227-40DE-8F55-ECA39E8075BE}" presName="horz1" presStyleCnt="0"/>
      <dgm:spPr/>
    </dgm:pt>
    <dgm:pt modelId="{4623D5C4-EFF1-4796-AFC9-A489848BDAA8}" type="pres">
      <dgm:prSet presAssocID="{033374AD-B227-40DE-8F55-ECA39E8075BE}" presName="tx1" presStyleLbl="revTx" presStyleIdx="1" presStyleCnt="6"/>
      <dgm:spPr/>
    </dgm:pt>
    <dgm:pt modelId="{9FBA6DEE-1AF6-401E-B96C-AEE3C4F4417D}" type="pres">
      <dgm:prSet presAssocID="{033374AD-B227-40DE-8F55-ECA39E8075BE}" presName="vert1" presStyleCnt="0"/>
      <dgm:spPr/>
    </dgm:pt>
    <dgm:pt modelId="{B0351AFC-4AAC-4F67-AA5A-A86369004E57}" type="pres">
      <dgm:prSet presAssocID="{C77EEFC3-F908-4C9E-8920-7719083CCD53}" presName="thickLine" presStyleLbl="alignNode1" presStyleIdx="2" presStyleCnt="6"/>
      <dgm:spPr/>
    </dgm:pt>
    <dgm:pt modelId="{C0C05E7C-8A26-484A-B064-4DDE8139B910}" type="pres">
      <dgm:prSet presAssocID="{C77EEFC3-F908-4C9E-8920-7719083CCD53}" presName="horz1" presStyleCnt="0"/>
      <dgm:spPr/>
    </dgm:pt>
    <dgm:pt modelId="{EEBCB0C2-9B0C-4EE5-94F4-07D3B0FE721D}" type="pres">
      <dgm:prSet presAssocID="{C77EEFC3-F908-4C9E-8920-7719083CCD53}" presName="tx1" presStyleLbl="revTx" presStyleIdx="2" presStyleCnt="6"/>
      <dgm:spPr/>
    </dgm:pt>
    <dgm:pt modelId="{A376D439-B145-46E2-A0F5-8304154A3710}" type="pres">
      <dgm:prSet presAssocID="{C77EEFC3-F908-4C9E-8920-7719083CCD53}" presName="vert1" presStyleCnt="0"/>
      <dgm:spPr/>
    </dgm:pt>
    <dgm:pt modelId="{8827EFB5-900A-4C04-9146-4F96BFC3F5BB}" type="pres">
      <dgm:prSet presAssocID="{492A48A3-2B20-440B-AE63-7750E3593E1C}" presName="thickLine" presStyleLbl="alignNode1" presStyleIdx="3" presStyleCnt="6"/>
      <dgm:spPr/>
    </dgm:pt>
    <dgm:pt modelId="{FBC12B2C-FA3E-4F6D-BF26-BB6F1D4BC514}" type="pres">
      <dgm:prSet presAssocID="{492A48A3-2B20-440B-AE63-7750E3593E1C}" presName="horz1" presStyleCnt="0"/>
      <dgm:spPr/>
    </dgm:pt>
    <dgm:pt modelId="{E7636CCC-73AE-4DD4-B1C8-DE4852089BC7}" type="pres">
      <dgm:prSet presAssocID="{492A48A3-2B20-440B-AE63-7750E3593E1C}" presName="tx1" presStyleLbl="revTx" presStyleIdx="3" presStyleCnt="6"/>
      <dgm:spPr/>
    </dgm:pt>
    <dgm:pt modelId="{38325131-8A61-44DE-AF91-494A7D134276}" type="pres">
      <dgm:prSet presAssocID="{492A48A3-2B20-440B-AE63-7750E3593E1C}" presName="vert1" presStyleCnt="0"/>
      <dgm:spPr/>
    </dgm:pt>
    <dgm:pt modelId="{8BBD5F2D-D2CA-4DEC-A779-FDB805CD5007}" type="pres">
      <dgm:prSet presAssocID="{8FD4B146-2EA4-4148-9005-7BD4D2A57A0C}" presName="thickLine" presStyleLbl="alignNode1" presStyleIdx="4" presStyleCnt="6"/>
      <dgm:spPr/>
    </dgm:pt>
    <dgm:pt modelId="{1627449F-6BF2-4B9D-95DC-9964CCB08DCE}" type="pres">
      <dgm:prSet presAssocID="{8FD4B146-2EA4-4148-9005-7BD4D2A57A0C}" presName="horz1" presStyleCnt="0"/>
      <dgm:spPr/>
    </dgm:pt>
    <dgm:pt modelId="{FB52C80C-193C-4711-B0A7-9821A0A9596B}" type="pres">
      <dgm:prSet presAssocID="{8FD4B146-2EA4-4148-9005-7BD4D2A57A0C}" presName="tx1" presStyleLbl="revTx" presStyleIdx="4" presStyleCnt="6"/>
      <dgm:spPr/>
    </dgm:pt>
    <dgm:pt modelId="{632E32A3-4AA5-41E6-B92E-AC6E42C5616D}" type="pres">
      <dgm:prSet presAssocID="{8FD4B146-2EA4-4148-9005-7BD4D2A57A0C}" presName="vert1" presStyleCnt="0"/>
      <dgm:spPr/>
    </dgm:pt>
    <dgm:pt modelId="{4C7D10E1-9AAB-4897-94B6-8E2AF71D09E8}" type="pres">
      <dgm:prSet presAssocID="{A2B4BBC2-40A9-4188-9820-B7ACC39A85BA}" presName="thickLine" presStyleLbl="alignNode1" presStyleIdx="5" presStyleCnt="6"/>
      <dgm:spPr/>
    </dgm:pt>
    <dgm:pt modelId="{43AB7556-AEC0-462B-8C4E-7576FEAB8D01}" type="pres">
      <dgm:prSet presAssocID="{A2B4BBC2-40A9-4188-9820-B7ACC39A85BA}" presName="horz1" presStyleCnt="0"/>
      <dgm:spPr/>
    </dgm:pt>
    <dgm:pt modelId="{6B7B7ACA-23B0-43F7-A26D-CD1CC24CFA07}" type="pres">
      <dgm:prSet presAssocID="{A2B4BBC2-40A9-4188-9820-B7ACC39A85BA}" presName="tx1" presStyleLbl="revTx" presStyleIdx="5" presStyleCnt="6"/>
      <dgm:spPr/>
    </dgm:pt>
    <dgm:pt modelId="{12E212A2-6136-4FF7-B6AF-11395889FE50}" type="pres">
      <dgm:prSet presAssocID="{A2B4BBC2-40A9-4188-9820-B7ACC39A85BA}" presName="vert1" presStyleCnt="0"/>
      <dgm:spPr/>
    </dgm:pt>
  </dgm:ptLst>
  <dgm:cxnLst>
    <dgm:cxn modelId="{75EE2A16-C883-416D-9807-262BC2B551FD}" type="presOf" srcId="{A2B4BBC2-40A9-4188-9820-B7ACC39A85BA}" destId="{6B7B7ACA-23B0-43F7-A26D-CD1CC24CFA07}" srcOrd="0" destOrd="0" presId="urn:microsoft.com/office/officeart/2008/layout/LinedList"/>
    <dgm:cxn modelId="{58BC7127-F884-45CD-A8FA-E7DE003CA405}" srcId="{4B823E7E-3776-41C8-9B46-A2923AC8DD9C}" destId="{C77EEFC3-F908-4C9E-8920-7719083CCD53}" srcOrd="2" destOrd="0" parTransId="{BC474D11-6A02-42E9-915C-1C76DD059568}" sibTransId="{A4A33018-E259-4D0E-BC99-116094DDCDCF}"/>
    <dgm:cxn modelId="{86FC8F27-5882-4734-8749-2BDE2029870E}" srcId="{4B823E7E-3776-41C8-9B46-A2923AC8DD9C}" destId="{033374AD-B227-40DE-8F55-ECA39E8075BE}" srcOrd="1" destOrd="0" parTransId="{F9099638-BC18-45A8-A5A3-9747F3EB941B}" sibTransId="{4DC6C69E-5BCA-444C-A6A3-FC0ECD5E5410}"/>
    <dgm:cxn modelId="{684D462D-BF05-46DC-A871-4B696EDC4FE6}" srcId="{4B823E7E-3776-41C8-9B46-A2923AC8DD9C}" destId="{8AE80717-E79B-4661-8161-2A867F47E186}" srcOrd="0" destOrd="0" parTransId="{2919C0FE-8B60-4B01-A15E-3BE99ED354B2}" sibTransId="{23260201-365F-4D5C-8ADC-DDE66F0C2A7E}"/>
    <dgm:cxn modelId="{75BD8A2F-7496-4D3E-A355-C735B652FD79}" srcId="{4B823E7E-3776-41C8-9B46-A2923AC8DD9C}" destId="{492A48A3-2B20-440B-AE63-7750E3593E1C}" srcOrd="3" destOrd="0" parTransId="{6BF35F74-7976-4F9F-A0D1-6B21E7D6D1F6}" sibTransId="{4587EF3A-039A-403D-8331-9181BFEE9AA4}"/>
    <dgm:cxn modelId="{3F65BB5B-6651-4C22-936B-BF3C97EB7E6E}" type="presOf" srcId="{4B823E7E-3776-41C8-9B46-A2923AC8DD9C}" destId="{FAD83D9B-DE72-4AC3-9D57-AFB7FF8A98C3}" srcOrd="0" destOrd="0" presId="urn:microsoft.com/office/officeart/2008/layout/LinedList"/>
    <dgm:cxn modelId="{002F5249-9EA4-4054-A74F-497F1457F36B}" srcId="{4B823E7E-3776-41C8-9B46-A2923AC8DD9C}" destId="{8FD4B146-2EA4-4148-9005-7BD4D2A57A0C}" srcOrd="4" destOrd="0" parTransId="{443CFEB2-9C83-4EAD-83B9-ED3F5412BDF7}" sibTransId="{E118B281-B802-41C2-8BCE-09B48F752DC2}"/>
    <dgm:cxn modelId="{31EA4576-69B2-4512-9B6F-67E38C7A29F9}" type="presOf" srcId="{C77EEFC3-F908-4C9E-8920-7719083CCD53}" destId="{EEBCB0C2-9B0C-4EE5-94F4-07D3B0FE721D}" srcOrd="0" destOrd="0" presId="urn:microsoft.com/office/officeart/2008/layout/LinedList"/>
    <dgm:cxn modelId="{24209C7E-41F7-40D0-A2D6-CA41AB85E227}" srcId="{4B823E7E-3776-41C8-9B46-A2923AC8DD9C}" destId="{A2B4BBC2-40A9-4188-9820-B7ACC39A85BA}" srcOrd="5" destOrd="0" parTransId="{04AD1D0A-2E80-4992-A99B-4A98296691C5}" sibTransId="{33B48E5B-23A1-45A8-B3D5-912B9F0A069A}"/>
    <dgm:cxn modelId="{241D4388-D5A3-4C55-BF91-DAA823090143}" type="presOf" srcId="{492A48A3-2B20-440B-AE63-7750E3593E1C}" destId="{E7636CCC-73AE-4DD4-B1C8-DE4852089BC7}" srcOrd="0" destOrd="0" presId="urn:microsoft.com/office/officeart/2008/layout/LinedList"/>
    <dgm:cxn modelId="{641A58C4-76EA-445E-92E1-265F834DA0F7}" type="presOf" srcId="{8FD4B146-2EA4-4148-9005-7BD4D2A57A0C}" destId="{FB52C80C-193C-4711-B0A7-9821A0A9596B}" srcOrd="0" destOrd="0" presId="urn:microsoft.com/office/officeart/2008/layout/LinedList"/>
    <dgm:cxn modelId="{B21135D9-0228-419A-A731-4D9B4B19C535}" type="presOf" srcId="{8AE80717-E79B-4661-8161-2A867F47E186}" destId="{8DFA5EB9-19C7-4AAB-80AA-921F91065013}" srcOrd="0" destOrd="0" presId="urn:microsoft.com/office/officeart/2008/layout/LinedList"/>
    <dgm:cxn modelId="{04E062DD-BDC4-4F74-9474-AE8DFD1EE3D7}" type="presOf" srcId="{033374AD-B227-40DE-8F55-ECA39E8075BE}" destId="{4623D5C4-EFF1-4796-AFC9-A489848BDAA8}" srcOrd="0" destOrd="0" presId="urn:microsoft.com/office/officeart/2008/layout/LinedList"/>
    <dgm:cxn modelId="{2F21CB14-82C4-4317-9C71-8C6AB30CFC91}" type="presParOf" srcId="{FAD83D9B-DE72-4AC3-9D57-AFB7FF8A98C3}" destId="{7A11C28A-51BA-40E7-ACAE-179A64769F4A}" srcOrd="0" destOrd="0" presId="urn:microsoft.com/office/officeart/2008/layout/LinedList"/>
    <dgm:cxn modelId="{4B3B0669-47D4-4CCD-A183-30A1A05EC92C}" type="presParOf" srcId="{FAD83D9B-DE72-4AC3-9D57-AFB7FF8A98C3}" destId="{C9FA9A60-75E0-4A90-A1F4-D38EA9A8C27A}" srcOrd="1" destOrd="0" presId="urn:microsoft.com/office/officeart/2008/layout/LinedList"/>
    <dgm:cxn modelId="{DDF997BC-429A-47FD-9F8D-550BD2E398C9}" type="presParOf" srcId="{C9FA9A60-75E0-4A90-A1F4-D38EA9A8C27A}" destId="{8DFA5EB9-19C7-4AAB-80AA-921F91065013}" srcOrd="0" destOrd="0" presId="urn:microsoft.com/office/officeart/2008/layout/LinedList"/>
    <dgm:cxn modelId="{78853C81-9AB1-4CB0-B3EB-6800F2786C12}" type="presParOf" srcId="{C9FA9A60-75E0-4A90-A1F4-D38EA9A8C27A}" destId="{867DC3D7-1785-4449-9024-88B5FFA1827F}" srcOrd="1" destOrd="0" presId="urn:microsoft.com/office/officeart/2008/layout/LinedList"/>
    <dgm:cxn modelId="{D24A771C-AAE4-46F9-BCD9-198A50A4D0B6}" type="presParOf" srcId="{FAD83D9B-DE72-4AC3-9D57-AFB7FF8A98C3}" destId="{8946BA9D-8EDA-4F6A-B0A7-743DD21047B0}" srcOrd="2" destOrd="0" presId="urn:microsoft.com/office/officeart/2008/layout/LinedList"/>
    <dgm:cxn modelId="{0D067010-0584-403B-B567-81C9CF0569E5}" type="presParOf" srcId="{FAD83D9B-DE72-4AC3-9D57-AFB7FF8A98C3}" destId="{528368B5-0714-4D07-BFC7-A2D786A237AA}" srcOrd="3" destOrd="0" presId="urn:microsoft.com/office/officeart/2008/layout/LinedList"/>
    <dgm:cxn modelId="{ED97FD57-111A-4CB8-9875-20F70302E5CF}" type="presParOf" srcId="{528368B5-0714-4D07-BFC7-A2D786A237AA}" destId="{4623D5C4-EFF1-4796-AFC9-A489848BDAA8}" srcOrd="0" destOrd="0" presId="urn:microsoft.com/office/officeart/2008/layout/LinedList"/>
    <dgm:cxn modelId="{8897CE23-7D26-486A-8C95-31607D15055F}" type="presParOf" srcId="{528368B5-0714-4D07-BFC7-A2D786A237AA}" destId="{9FBA6DEE-1AF6-401E-B96C-AEE3C4F4417D}" srcOrd="1" destOrd="0" presId="urn:microsoft.com/office/officeart/2008/layout/LinedList"/>
    <dgm:cxn modelId="{58BB220E-F03E-46EB-B3FA-83CF2EA7955B}" type="presParOf" srcId="{FAD83D9B-DE72-4AC3-9D57-AFB7FF8A98C3}" destId="{B0351AFC-4AAC-4F67-AA5A-A86369004E57}" srcOrd="4" destOrd="0" presId="urn:microsoft.com/office/officeart/2008/layout/LinedList"/>
    <dgm:cxn modelId="{EA718318-032A-47E2-B1DD-96EB0E37275E}" type="presParOf" srcId="{FAD83D9B-DE72-4AC3-9D57-AFB7FF8A98C3}" destId="{C0C05E7C-8A26-484A-B064-4DDE8139B910}" srcOrd="5" destOrd="0" presId="urn:microsoft.com/office/officeart/2008/layout/LinedList"/>
    <dgm:cxn modelId="{83B26539-1354-4D0B-8EAC-DF753A23A684}" type="presParOf" srcId="{C0C05E7C-8A26-484A-B064-4DDE8139B910}" destId="{EEBCB0C2-9B0C-4EE5-94F4-07D3B0FE721D}" srcOrd="0" destOrd="0" presId="urn:microsoft.com/office/officeart/2008/layout/LinedList"/>
    <dgm:cxn modelId="{1F7B0EB1-0096-40A2-B7DD-A451CD5F1F74}" type="presParOf" srcId="{C0C05E7C-8A26-484A-B064-4DDE8139B910}" destId="{A376D439-B145-46E2-A0F5-8304154A3710}" srcOrd="1" destOrd="0" presId="urn:microsoft.com/office/officeart/2008/layout/LinedList"/>
    <dgm:cxn modelId="{A159574D-35CB-4BA3-8690-7F5252C66A19}" type="presParOf" srcId="{FAD83D9B-DE72-4AC3-9D57-AFB7FF8A98C3}" destId="{8827EFB5-900A-4C04-9146-4F96BFC3F5BB}" srcOrd="6" destOrd="0" presId="urn:microsoft.com/office/officeart/2008/layout/LinedList"/>
    <dgm:cxn modelId="{A67614B6-2128-46B8-81A8-A11A80CBB651}" type="presParOf" srcId="{FAD83D9B-DE72-4AC3-9D57-AFB7FF8A98C3}" destId="{FBC12B2C-FA3E-4F6D-BF26-BB6F1D4BC514}" srcOrd="7" destOrd="0" presId="urn:microsoft.com/office/officeart/2008/layout/LinedList"/>
    <dgm:cxn modelId="{3C4466F6-3ACA-4A5E-8414-68FC67BC17B5}" type="presParOf" srcId="{FBC12B2C-FA3E-4F6D-BF26-BB6F1D4BC514}" destId="{E7636CCC-73AE-4DD4-B1C8-DE4852089BC7}" srcOrd="0" destOrd="0" presId="urn:microsoft.com/office/officeart/2008/layout/LinedList"/>
    <dgm:cxn modelId="{370391FA-1E46-4A68-8354-89673EA474FA}" type="presParOf" srcId="{FBC12B2C-FA3E-4F6D-BF26-BB6F1D4BC514}" destId="{38325131-8A61-44DE-AF91-494A7D134276}" srcOrd="1" destOrd="0" presId="urn:microsoft.com/office/officeart/2008/layout/LinedList"/>
    <dgm:cxn modelId="{0242C69F-48AB-42D5-97A2-7F93C673E685}" type="presParOf" srcId="{FAD83D9B-DE72-4AC3-9D57-AFB7FF8A98C3}" destId="{8BBD5F2D-D2CA-4DEC-A779-FDB805CD5007}" srcOrd="8" destOrd="0" presId="urn:microsoft.com/office/officeart/2008/layout/LinedList"/>
    <dgm:cxn modelId="{D37098AE-A7F6-439A-A6E1-1A5408251F2E}" type="presParOf" srcId="{FAD83D9B-DE72-4AC3-9D57-AFB7FF8A98C3}" destId="{1627449F-6BF2-4B9D-95DC-9964CCB08DCE}" srcOrd="9" destOrd="0" presId="urn:microsoft.com/office/officeart/2008/layout/LinedList"/>
    <dgm:cxn modelId="{7BFC6B15-78B3-4510-AFA5-D34F7782F09B}" type="presParOf" srcId="{1627449F-6BF2-4B9D-95DC-9964CCB08DCE}" destId="{FB52C80C-193C-4711-B0A7-9821A0A9596B}" srcOrd="0" destOrd="0" presId="urn:microsoft.com/office/officeart/2008/layout/LinedList"/>
    <dgm:cxn modelId="{6D1BB98B-242A-4159-884A-62BCA7C55624}" type="presParOf" srcId="{1627449F-6BF2-4B9D-95DC-9964CCB08DCE}" destId="{632E32A3-4AA5-41E6-B92E-AC6E42C5616D}" srcOrd="1" destOrd="0" presId="urn:microsoft.com/office/officeart/2008/layout/LinedList"/>
    <dgm:cxn modelId="{70E09D95-262F-482F-895D-B07F3D870D4E}" type="presParOf" srcId="{FAD83D9B-DE72-4AC3-9D57-AFB7FF8A98C3}" destId="{4C7D10E1-9AAB-4897-94B6-8E2AF71D09E8}" srcOrd="10" destOrd="0" presId="urn:microsoft.com/office/officeart/2008/layout/LinedList"/>
    <dgm:cxn modelId="{89CCC4AE-EA11-4B68-9841-D38D01182D21}" type="presParOf" srcId="{FAD83D9B-DE72-4AC3-9D57-AFB7FF8A98C3}" destId="{43AB7556-AEC0-462B-8C4E-7576FEAB8D01}" srcOrd="11" destOrd="0" presId="urn:microsoft.com/office/officeart/2008/layout/LinedList"/>
    <dgm:cxn modelId="{7A08AAF9-CB71-4358-92D5-123E8B58D76D}" type="presParOf" srcId="{43AB7556-AEC0-462B-8C4E-7576FEAB8D01}" destId="{6B7B7ACA-23B0-43F7-A26D-CD1CC24CFA07}" srcOrd="0" destOrd="0" presId="urn:microsoft.com/office/officeart/2008/layout/LinedList"/>
    <dgm:cxn modelId="{BE1ABE8F-FC94-493B-BC2B-7C63C7DC8057}" type="presParOf" srcId="{43AB7556-AEC0-462B-8C4E-7576FEAB8D01}" destId="{12E212A2-6136-4FF7-B6AF-11395889FE5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11C28A-51BA-40E7-ACAE-179A64769F4A}">
      <dsp:nvSpPr>
        <dsp:cNvPr id="0" name=""/>
        <dsp:cNvSpPr/>
      </dsp:nvSpPr>
      <dsp:spPr>
        <a:xfrm>
          <a:off x="0" y="2144"/>
          <a:ext cx="4978400" cy="0"/>
        </a:xfrm>
        <a:prstGeom prst="lin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DFA5EB9-19C7-4AAB-80AA-921F91065013}">
      <dsp:nvSpPr>
        <dsp:cNvPr id="0" name=""/>
        <dsp:cNvSpPr/>
      </dsp:nvSpPr>
      <dsp:spPr>
        <a:xfrm>
          <a:off x="0" y="2144"/>
          <a:ext cx="4978400" cy="73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INTRODUCTION</a:t>
          </a:r>
        </a:p>
      </dsp:txBody>
      <dsp:txXfrm>
        <a:off x="0" y="2144"/>
        <a:ext cx="4978400" cy="731254"/>
      </dsp:txXfrm>
    </dsp:sp>
    <dsp:sp modelId="{8946BA9D-8EDA-4F6A-B0A7-743DD21047B0}">
      <dsp:nvSpPr>
        <dsp:cNvPr id="0" name=""/>
        <dsp:cNvSpPr/>
      </dsp:nvSpPr>
      <dsp:spPr>
        <a:xfrm>
          <a:off x="0" y="733399"/>
          <a:ext cx="4978400" cy="0"/>
        </a:xfrm>
        <a:prstGeom prst="lin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623D5C4-EFF1-4796-AFC9-A489848BDAA8}">
      <dsp:nvSpPr>
        <dsp:cNvPr id="0" name=""/>
        <dsp:cNvSpPr/>
      </dsp:nvSpPr>
      <dsp:spPr>
        <a:xfrm>
          <a:off x="0" y="733399"/>
          <a:ext cx="4978400" cy="73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latin typeface="Calibri Light" panose="020F0302020204030204"/>
            </a:rPr>
            <a:t>OBJECTIVE</a:t>
          </a:r>
          <a:endParaRPr lang="en-US" sz="3300" kern="1200"/>
        </a:p>
      </dsp:txBody>
      <dsp:txXfrm>
        <a:off x="0" y="733399"/>
        <a:ext cx="4978400" cy="731254"/>
      </dsp:txXfrm>
    </dsp:sp>
    <dsp:sp modelId="{B0351AFC-4AAC-4F67-AA5A-A86369004E57}">
      <dsp:nvSpPr>
        <dsp:cNvPr id="0" name=""/>
        <dsp:cNvSpPr/>
      </dsp:nvSpPr>
      <dsp:spPr>
        <a:xfrm>
          <a:off x="0" y="1464653"/>
          <a:ext cx="4978400" cy="0"/>
        </a:xfrm>
        <a:prstGeom prst="lin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EBCB0C2-9B0C-4EE5-94F4-07D3B0FE721D}">
      <dsp:nvSpPr>
        <dsp:cNvPr id="0" name=""/>
        <dsp:cNvSpPr/>
      </dsp:nvSpPr>
      <dsp:spPr>
        <a:xfrm>
          <a:off x="0" y="1464653"/>
          <a:ext cx="4978400" cy="73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MODULES AND SNAPSHOTS</a:t>
          </a:r>
        </a:p>
      </dsp:txBody>
      <dsp:txXfrm>
        <a:off x="0" y="1464653"/>
        <a:ext cx="4978400" cy="731254"/>
      </dsp:txXfrm>
    </dsp:sp>
    <dsp:sp modelId="{8827EFB5-900A-4C04-9146-4F96BFC3F5BB}">
      <dsp:nvSpPr>
        <dsp:cNvPr id="0" name=""/>
        <dsp:cNvSpPr/>
      </dsp:nvSpPr>
      <dsp:spPr>
        <a:xfrm>
          <a:off x="0" y="2195908"/>
          <a:ext cx="4978400" cy="0"/>
        </a:xfrm>
        <a:prstGeom prst="lin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7636CCC-73AE-4DD4-B1C8-DE4852089BC7}">
      <dsp:nvSpPr>
        <dsp:cNvPr id="0" name=""/>
        <dsp:cNvSpPr/>
      </dsp:nvSpPr>
      <dsp:spPr>
        <a:xfrm>
          <a:off x="0" y="2195908"/>
          <a:ext cx="4978400" cy="73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SAMPLE CODE</a:t>
          </a:r>
        </a:p>
      </dsp:txBody>
      <dsp:txXfrm>
        <a:off x="0" y="2195908"/>
        <a:ext cx="4978400" cy="731254"/>
      </dsp:txXfrm>
    </dsp:sp>
    <dsp:sp modelId="{8BBD5F2D-D2CA-4DEC-A779-FDB805CD5007}">
      <dsp:nvSpPr>
        <dsp:cNvPr id="0" name=""/>
        <dsp:cNvSpPr/>
      </dsp:nvSpPr>
      <dsp:spPr>
        <a:xfrm>
          <a:off x="0" y="2927163"/>
          <a:ext cx="4978400" cy="0"/>
        </a:xfrm>
        <a:prstGeom prst="lin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B52C80C-193C-4711-B0A7-9821A0A9596B}">
      <dsp:nvSpPr>
        <dsp:cNvPr id="0" name=""/>
        <dsp:cNvSpPr/>
      </dsp:nvSpPr>
      <dsp:spPr>
        <a:xfrm>
          <a:off x="0" y="2927163"/>
          <a:ext cx="4978400" cy="73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OUTCOME OF THE PROJECT</a:t>
          </a:r>
        </a:p>
      </dsp:txBody>
      <dsp:txXfrm>
        <a:off x="0" y="2927163"/>
        <a:ext cx="4978400" cy="731254"/>
      </dsp:txXfrm>
    </dsp:sp>
    <dsp:sp modelId="{4C7D10E1-9AAB-4897-94B6-8E2AF71D09E8}">
      <dsp:nvSpPr>
        <dsp:cNvPr id="0" name=""/>
        <dsp:cNvSpPr/>
      </dsp:nvSpPr>
      <dsp:spPr>
        <a:xfrm>
          <a:off x="0" y="3658417"/>
          <a:ext cx="4978400" cy="0"/>
        </a:xfrm>
        <a:prstGeom prst="lin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B7B7ACA-23B0-43F7-A26D-CD1CC24CFA07}">
      <dsp:nvSpPr>
        <dsp:cNvPr id="0" name=""/>
        <dsp:cNvSpPr/>
      </dsp:nvSpPr>
      <dsp:spPr>
        <a:xfrm>
          <a:off x="0" y="3658417"/>
          <a:ext cx="4978400" cy="73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CONCLUSION</a:t>
          </a:r>
        </a:p>
      </dsp:txBody>
      <dsp:txXfrm>
        <a:off x="0" y="3658417"/>
        <a:ext cx="4978400" cy="73125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2FD08B-C78A-4DBE-B00A-329E18C1B8D9}" type="datetimeFigureOut">
              <a:rPr lang="en-US" smtClean="0"/>
              <a:t>25-Apr-23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545BA-F452-48F3-990D-1CE73C1E1697}" type="slidenum">
              <a:rPr lang="en-US" smtClean="0"/>
              <a:t>‹#›</a:t>
            </a:fld>
            <a:endParaRPr lang="en-US"/>
          </a:p>
        </p:txBody>
      </p:sp>
    </p:spTree>
    <p:extLst>
      <p:ext uri="{BB962C8B-B14F-4D97-AF65-F5344CB8AC3E}">
        <p14:creationId xmlns:p14="http://schemas.microsoft.com/office/powerpoint/2010/main" val="1655087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B545BA-F452-48F3-990D-1CE73C1E1697}" type="slidenum">
              <a:rPr lang="en-US" smtClean="0"/>
              <a:t>10</a:t>
            </a:fld>
            <a:endParaRPr lang="en-US"/>
          </a:p>
        </p:txBody>
      </p:sp>
    </p:spTree>
    <p:extLst>
      <p:ext uri="{BB962C8B-B14F-4D97-AF65-F5344CB8AC3E}">
        <p14:creationId xmlns:p14="http://schemas.microsoft.com/office/powerpoint/2010/main" val="4235039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8C28A28C-4C6A-46EA-90C0-4EE0B89CC5C7}" type="datetimeFigureOut">
              <a:rPr lang="en-US" smtClean="0"/>
              <a:t>25-Apr-23</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5DEF7F31-0B8A-474A-B86C-91F381754329}" type="slidenum">
              <a:rPr lang="en-US" smtClean="0"/>
              <a:t>‹#›</a:t>
            </a:fld>
            <a:endParaRPr lang="en-US"/>
          </a:p>
        </p:txBody>
      </p:sp>
    </p:spTree>
    <p:extLst>
      <p:ext uri="{BB962C8B-B14F-4D97-AF65-F5344CB8AC3E}">
        <p14:creationId xmlns:p14="http://schemas.microsoft.com/office/powerpoint/2010/main" val="2568523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28A28C-4C6A-46EA-90C0-4EE0B89CC5C7}" type="datetimeFigureOut">
              <a:rPr lang="en-US" smtClean="0"/>
              <a:pPr/>
              <a:t>25-Apr-23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pPr/>
              <a:t>‹#›</a:t>
            </a:fld>
            <a:endParaRPr lang="en-US"/>
          </a:p>
        </p:txBody>
      </p:sp>
    </p:spTree>
    <p:extLst>
      <p:ext uri="{BB962C8B-B14F-4D97-AF65-F5344CB8AC3E}">
        <p14:creationId xmlns:p14="http://schemas.microsoft.com/office/powerpoint/2010/main" val="2417485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28A28C-4C6A-46EA-90C0-4EE0B89CC5C7}" type="datetimeFigureOut">
              <a:rPr lang="en-US" smtClean="0"/>
              <a:pPr/>
              <a:t>25-Apr-23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pPr/>
              <a:t>‹#›</a:t>
            </a:fld>
            <a:endParaRPr lang="en-US"/>
          </a:p>
        </p:txBody>
      </p:sp>
    </p:spTree>
    <p:extLst>
      <p:ext uri="{BB962C8B-B14F-4D97-AF65-F5344CB8AC3E}">
        <p14:creationId xmlns:p14="http://schemas.microsoft.com/office/powerpoint/2010/main" val="3164751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28A28C-4C6A-46EA-90C0-4EE0B89CC5C7}" type="datetimeFigureOut">
              <a:rPr lang="en-US" smtClean="0"/>
              <a:pPr/>
              <a:t>25-Apr-23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pPr/>
              <a:t>‹#›</a:t>
            </a:fld>
            <a:endParaRPr lang="en-US"/>
          </a:p>
        </p:txBody>
      </p:sp>
    </p:spTree>
    <p:extLst>
      <p:ext uri="{BB962C8B-B14F-4D97-AF65-F5344CB8AC3E}">
        <p14:creationId xmlns:p14="http://schemas.microsoft.com/office/powerpoint/2010/main" val="2845560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28A28C-4C6A-46EA-90C0-4EE0B89CC5C7}" type="datetimeFigureOut">
              <a:rPr lang="en-US" smtClean="0"/>
              <a:pPr/>
              <a:t>25-Apr-23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pPr/>
              <a:t>‹#›</a:t>
            </a:fld>
            <a:endParaRPr lang="en-US"/>
          </a:p>
        </p:txBody>
      </p:sp>
    </p:spTree>
    <p:extLst>
      <p:ext uri="{BB962C8B-B14F-4D97-AF65-F5344CB8AC3E}">
        <p14:creationId xmlns:p14="http://schemas.microsoft.com/office/powerpoint/2010/main" val="202787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8A28C-4C6A-46EA-90C0-4EE0B89CC5C7}" type="datetimeFigureOut">
              <a:rPr lang="en-US" smtClean="0"/>
              <a:t>25-Apr-23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983119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28A28C-4C6A-46EA-90C0-4EE0B89CC5C7}" type="datetimeFigureOut">
              <a:rPr lang="en-US" smtClean="0"/>
              <a:pPr/>
              <a:t>25-Apr-23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EF7F31-0B8A-474A-B86C-91F381754329}" type="slidenum">
              <a:rPr lang="en-US" smtClean="0"/>
              <a:pPr/>
              <a:t>‹#›</a:t>
            </a:fld>
            <a:endParaRPr lang="en-US"/>
          </a:p>
        </p:txBody>
      </p:sp>
    </p:spTree>
    <p:extLst>
      <p:ext uri="{BB962C8B-B14F-4D97-AF65-F5344CB8AC3E}">
        <p14:creationId xmlns:p14="http://schemas.microsoft.com/office/powerpoint/2010/main" val="2543618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28A28C-4C6A-46EA-90C0-4EE0B89CC5C7}" type="datetimeFigureOut">
              <a:rPr lang="en-US" smtClean="0"/>
              <a:pPr/>
              <a:t>25-Apr-23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EF7F31-0B8A-474A-B86C-91F381754329}" type="slidenum">
              <a:rPr lang="en-US" smtClean="0"/>
              <a:pPr/>
              <a:t>‹#›</a:t>
            </a:fld>
            <a:endParaRPr lang="en-US"/>
          </a:p>
        </p:txBody>
      </p:sp>
    </p:spTree>
    <p:extLst>
      <p:ext uri="{BB962C8B-B14F-4D97-AF65-F5344CB8AC3E}">
        <p14:creationId xmlns:p14="http://schemas.microsoft.com/office/powerpoint/2010/main" val="1452933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28A28C-4C6A-46EA-90C0-4EE0B89CC5C7}" type="datetimeFigureOut">
              <a:rPr lang="en-US" smtClean="0"/>
              <a:t>25-Apr-23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764939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8A28C-4C6A-46EA-90C0-4EE0B89CC5C7}" type="datetimeFigureOut">
              <a:rPr lang="en-US" smtClean="0"/>
              <a:t>25-Apr-23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639468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8C28A28C-4C6A-46EA-90C0-4EE0B89CC5C7}" type="datetimeFigureOut">
              <a:rPr lang="en-US" smtClean="0"/>
              <a:pPr/>
              <a:t>25-Apr-23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5DEF7F31-0B8A-474A-B86C-91F381754329}" type="slidenum">
              <a:rPr lang="en-US" smtClean="0"/>
              <a:pPr/>
              <a:t>‹#›</a:t>
            </a:fld>
            <a:endParaRPr lang="en-US"/>
          </a:p>
        </p:txBody>
      </p:sp>
    </p:spTree>
    <p:extLst>
      <p:ext uri="{BB962C8B-B14F-4D97-AF65-F5344CB8AC3E}">
        <p14:creationId xmlns:p14="http://schemas.microsoft.com/office/powerpoint/2010/main" val="3635918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8C28A28C-4C6A-46EA-90C0-4EE0B89CC5C7}" type="datetimeFigureOut">
              <a:rPr lang="en-US" smtClean="0"/>
              <a:t>25-Apr-23</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5DEF7F31-0B8A-474A-B86C-91F381754329}" type="slidenum">
              <a:rPr lang="en-US" smtClean="0"/>
              <a:t>‹#›</a:t>
            </a:fld>
            <a:endParaRPr lang="en-US"/>
          </a:p>
        </p:txBody>
      </p:sp>
    </p:spTree>
    <p:extLst>
      <p:ext uri="{BB962C8B-B14F-4D97-AF65-F5344CB8AC3E}">
        <p14:creationId xmlns:p14="http://schemas.microsoft.com/office/powerpoint/2010/main" val="3377095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8C28A28C-4C6A-46EA-90C0-4EE0B89CC5C7}" type="datetimeFigureOut">
              <a:rPr lang="en-US" smtClean="0"/>
              <a:pPr/>
              <a:t>25-Apr-23</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5DEF7F31-0B8A-474A-B86C-91F381754329}" type="slidenum">
              <a:rPr lang="en-US" smtClean="0"/>
              <a:pPr/>
              <a:t>‹#›</a:t>
            </a:fld>
            <a:endParaRPr lang="en-US"/>
          </a:p>
        </p:txBody>
      </p:sp>
    </p:spTree>
    <p:extLst>
      <p:ext uri="{BB962C8B-B14F-4D97-AF65-F5344CB8AC3E}">
        <p14:creationId xmlns:p14="http://schemas.microsoft.com/office/powerpoint/2010/main" val="1932736156"/>
      </p:ext>
    </p:extLst>
  </p:cSld>
  <p:clrMap bg1="lt1" tx1="dk1" bg2="lt2" tx2="dk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 id="2147484325" r:id="rId8"/>
    <p:sldLayoutId id="2147484326" r:id="rId9"/>
    <p:sldLayoutId id="2147484327" r:id="rId10"/>
    <p:sldLayoutId id="2147484328" r:id="rId11"/>
    <p:sldLayoutId id="2147484329" r:id="rId12"/>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738E525B-CC61-44CA-83E8-6CC4CB86E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B15C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icture containing lighter&#10;&#10;Description automatically generated">
            <a:extLst>
              <a:ext uri="{FF2B5EF4-FFF2-40B4-BE49-F238E27FC236}">
                <a16:creationId xmlns:a16="http://schemas.microsoft.com/office/drawing/2014/main" id="{C2820B3E-BCC1-5AF3-F2BF-943FF879188B}"/>
              </a:ext>
            </a:extLst>
          </p:cNvPr>
          <p:cNvPicPr>
            <a:picLocks noChangeAspect="1"/>
          </p:cNvPicPr>
          <p:nvPr/>
        </p:nvPicPr>
        <p:blipFill rotWithShape="1">
          <a:blip r:embed="rId2">
            <a:extLst>
              <a:ext uri="{28A0092B-C50C-407E-A947-70E740481C1C}">
                <a14:useLocalDpi xmlns:a14="http://schemas.microsoft.com/office/drawing/2010/main" val="0"/>
              </a:ext>
            </a:extLst>
          </a:blip>
          <a:srcRect l="12253"/>
          <a:stretch/>
        </p:blipFill>
        <p:spPr>
          <a:xfrm>
            <a:off x="4119221" y="4232801"/>
            <a:ext cx="6014565" cy="6854421"/>
          </a:xfrm>
          <a:prstGeom prst="rect">
            <a:avLst/>
          </a:prstGeom>
        </p:spPr>
      </p:pic>
      <p:sp>
        <p:nvSpPr>
          <p:cNvPr id="57" name="Rectangle 56">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85CE71-48A5-596C-67AE-882A75871A23}"/>
              </a:ext>
            </a:extLst>
          </p:cNvPr>
          <p:cNvSpPr>
            <a:spLocks noGrp="1"/>
          </p:cNvSpPr>
          <p:nvPr>
            <p:ph type="title"/>
          </p:nvPr>
        </p:nvSpPr>
        <p:spPr>
          <a:xfrm>
            <a:off x="-3204702" y="-79329"/>
            <a:ext cx="4693152" cy="4931256"/>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ormAutofit/>
          </a:bodyPr>
          <a:lstStyle/>
          <a:p>
            <a:pPr algn="ctr"/>
            <a:r>
              <a:rPr lang="en-US" b="1" spc="0" dirty="0">
                <a:ln w="9525">
                  <a:solidFill>
                    <a:schemeClr val="bg1"/>
                  </a:solidFill>
                  <a:prstDash val="solid"/>
                </a:ln>
                <a:solidFill>
                  <a:schemeClr val="tx1"/>
                </a:solidFill>
                <a:effectLst>
                  <a:glow rad="63500">
                    <a:schemeClr val="accent1">
                      <a:satMod val="175000"/>
                      <a:alpha val="40000"/>
                    </a:schemeClr>
                  </a:glow>
                  <a:outerShdw blurRad="12700" dist="38100" dir="2700000" algn="tl" rotWithShape="0">
                    <a:schemeClr val="bg1">
                      <a:lumMod val="50000"/>
                    </a:schemeClr>
                  </a:outerShdw>
                </a:effectLst>
              </a:rPr>
              <a:t>MEDIC WORLD-</a:t>
            </a:r>
            <a:br>
              <a:rPr lang="en-US" b="1" spc="0" dirty="0">
                <a:ln w="9525">
                  <a:solidFill>
                    <a:schemeClr val="bg1"/>
                  </a:solidFill>
                  <a:prstDash val="solid"/>
                </a:ln>
                <a:solidFill>
                  <a:schemeClr val="tx1"/>
                </a:solidFill>
                <a:effectLst>
                  <a:glow rad="63500">
                    <a:schemeClr val="accent1">
                      <a:satMod val="175000"/>
                      <a:alpha val="40000"/>
                    </a:schemeClr>
                  </a:glow>
                  <a:outerShdw blurRad="12700" dist="38100" dir="2700000" algn="tl" rotWithShape="0">
                    <a:schemeClr val="bg1">
                      <a:lumMod val="50000"/>
                    </a:schemeClr>
                  </a:outerShdw>
                </a:effectLst>
              </a:rPr>
            </a:br>
            <a:r>
              <a:rPr lang="en-US" b="1" spc="0" dirty="0">
                <a:ln w="9525">
                  <a:solidFill>
                    <a:schemeClr val="bg1"/>
                  </a:solidFill>
                  <a:prstDash val="solid"/>
                </a:ln>
                <a:solidFill>
                  <a:schemeClr val="tx1"/>
                </a:solidFill>
                <a:effectLst>
                  <a:glow rad="63500">
                    <a:schemeClr val="accent1">
                      <a:satMod val="175000"/>
                      <a:alpha val="40000"/>
                    </a:schemeClr>
                  </a:glow>
                  <a:outerShdw blurRad="12700" dist="38100" dir="2700000" algn="tl" rotWithShape="0">
                    <a:schemeClr val="bg1">
                      <a:lumMod val="50000"/>
                    </a:schemeClr>
                  </a:outerShdw>
                </a:effectLst>
              </a:rPr>
              <a:t>THE PHARMACY </a:t>
            </a:r>
            <a:br>
              <a:rPr lang="en-US" b="1" spc="0" dirty="0">
                <a:ln w="9525">
                  <a:solidFill>
                    <a:schemeClr val="bg1"/>
                  </a:solidFill>
                  <a:prstDash val="solid"/>
                </a:ln>
                <a:solidFill>
                  <a:schemeClr val="tx1"/>
                </a:solidFill>
                <a:effectLst>
                  <a:glow rad="63500">
                    <a:schemeClr val="accent1">
                      <a:satMod val="175000"/>
                      <a:alpha val="40000"/>
                    </a:schemeClr>
                  </a:glow>
                  <a:outerShdw blurRad="12700" dist="38100" dir="2700000" algn="tl" rotWithShape="0">
                    <a:schemeClr val="bg1">
                      <a:lumMod val="50000"/>
                    </a:schemeClr>
                  </a:outerShdw>
                </a:effectLst>
              </a:rPr>
            </a:br>
            <a:r>
              <a:rPr lang="en-US" b="1" spc="0" dirty="0">
                <a:ln w="9525">
                  <a:solidFill>
                    <a:schemeClr val="bg1"/>
                  </a:solidFill>
                  <a:prstDash val="solid"/>
                </a:ln>
                <a:solidFill>
                  <a:schemeClr val="tx1"/>
                </a:solidFill>
                <a:effectLst>
                  <a:glow rad="63500">
                    <a:schemeClr val="accent1">
                      <a:satMod val="175000"/>
                      <a:alpha val="40000"/>
                    </a:schemeClr>
                  </a:glow>
                  <a:outerShdw blurRad="12700" dist="38100" dir="2700000" algn="tl" rotWithShape="0">
                    <a:schemeClr val="bg1">
                      <a:lumMod val="50000"/>
                    </a:schemeClr>
                  </a:outerShdw>
                </a:effectLst>
              </a:rPr>
              <a:t>MANAGEMENT</a:t>
            </a:r>
          </a:p>
        </p:txBody>
      </p:sp>
      <p:pic>
        <p:nvPicPr>
          <p:cNvPr id="11" name="Content Placeholder 10" descr="A picture containing text, indoor, person, shelf&#10;&#10;Description automatically generated">
            <a:extLst>
              <a:ext uri="{FF2B5EF4-FFF2-40B4-BE49-F238E27FC236}">
                <a16:creationId xmlns:a16="http://schemas.microsoft.com/office/drawing/2014/main" id="{6B9413EE-9110-B6BF-101E-200EC11DD80D}"/>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0378767" y="-2787996"/>
            <a:ext cx="6607609" cy="6854420"/>
          </a:xfrm>
        </p:spPr>
      </p:pic>
    </p:spTree>
    <p:extLst>
      <p:ext uri="{BB962C8B-B14F-4D97-AF65-F5344CB8AC3E}">
        <p14:creationId xmlns:p14="http://schemas.microsoft.com/office/powerpoint/2010/main" val="3884818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1000" b="-1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875E8D-D186-B163-5666-2850BA7C6838}"/>
              </a:ext>
            </a:extLst>
          </p:cNvPr>
          <p:cNvSpPr txBox="1"/>
          <p:nvPr/>
        </p:nvSpPr>
        <p:spPr>
          <a:xfrm>
            <a:off x="786250" y="482493"/>
            <a:ext cx="3913902" cy="461665"/>
          </a:xfrm>
          <a:prstGeom prst="rect">
            <a:avLst/>
          </a:prstGeom>
          <a:noFill/>
        </p:spPr>
        <p:txBody>
          <a:bodyPr wrap="square" rtlCol="0">
            <a:spAutoFit/>
          </a:bodyPr>
          <a:lstStyle/>
          <a:p>
            <a:pPr lvl="0"/>
            <a:r>
              <a:rPr lang="en-US" sz="2400" u="sng" dirty="0">
                <a:latin typeface="Algerian" panose="04020705040A02060702" pitchFamily="82" charset="0"/>
              </a:rPr>
              <a:t>MODULES AND SNAPSHOTS</a:t>
            </a:r>
          </a:p>
        </p:txBody>
      </p:sp>
      <p:sp>
        <p:nvSpPr>
          <p:cNvPr id="5" name="TextBox 4">
            <a:extLst>
              <a:ext uri="{FF2B5EF4-FFF2-40B4-BE49-F238E27FC236}">
                <a16:creationId xmlns:a16="http://schemas.microsoft.com/office/drawing/2014/main" id="{1F0BE4EA-D92F-920D-D25C-70EA690EB976}"/>
              </a:ext>
            </a:extLst>
          </p:cNvPr>
          <p:cNvSpPr txBox="1"/>
          <p:nvPr/>
        </p:nvSpPr>
        <p:spPr>
          <a:xfrm>
            <a:off x="11141874" y="6316961"/>
            <a:ext cx="1622716" cy="276999"/>
          </a:xfrm>
          <a:prstGeom prst="rect">
            <a:avLst/>
          </a:prstGeom>
          <a:noFill/>
        </p:spPr>
        <p:txBody>
          <a:bodyPr wrap="square" rtlCol="0">
            <a:spAutoFit/>
          </a:bodyPr>
          <a:lstStyle/>
          <a:p>
            <a:pPr lvl="0"/>
            <a:r>
              <a:rPr lang="en-US" sz="1200" dirty="0"/>
              <a:t>SAMPLE CODE</a:t>
            </a:r>
          </a:p>
        </p:txBody>
      </p:sp>
      <p:sp>
        <p:nvSpPr>
          <p:cNvPr id="6" name="TextBox 5">
            <a:extLst>
              <a:ext uri="{FF2B5EF4-FFF2-40B4-BE49-F238E27FC236}">
                <a16:creationId xmlns:a16="http://schemas.microsoft.com/office/drawing/2014/main" id="{38122DBA-E961-CF64-8F6D-25A70CB24AA8}"/>
              </a:ext>
            </a:extLst>
          </p:cNvPr>
          <p:cNvSpPr txBox="1"/>
          <p:nvPr/>
        </p:nvSpPr>
        <p:spPr>
          <a:xfrm>
            <a:off x="10338092" y="6465823"/>
            <a:ext cx="2807280" cy="276999"/>
          </a:xfrm>
          <a:prstGeom prst="rect">
            <a:avLst/>
          </a:prstGeom>
          <a:noFill/>
        </p:spPr>
        <p:txBody>
          <a:bodyPr wrap="square" rtlCol="0">
            <a:spAutoFit/>
          </a:bodyPr>
          <a:lstStyle/>
          <a:p>
            <a:pPr lvl="0"/>
            <a:r>
              <a:rPr lang="en-US" sz="1200" dirty="0"/>
              <a:t>OUTCOME OF THE PROJECT</a:t>
            </a:r>
          </a:p>
        </p:txBody>
      </p:sp>
      <p:sp>
        <p:nvSpPr>
          <p:cNvPr id="7" name="TextBox 6">
            <a:extLst>
              <a:ext uri="{FF2B5EF4-FFF2-40B4-BE49-F238E27FC236}">
                <a16:creationId xmlns:a16="http://schemas.microsoft.com/office/drawing/2014/main" id="{E5DA412E-5863-7E41-9E99-58F8CE05851A}"/>
              </a:ext>
            </a:extLst>
          </p:cNvPr>
          <p:cNvSpPr txBox="1"/>
          <p:nvPr/>
        </p:nvSpPr>
        <p:spPr>
          <a:xfrm>
            <a:off x="11183438" y="6604323"/>
            <a:ext cx="1539589" cy="276999"/>
          </a:xfrm>
          <a:prstGeom prst="rect">
            <a:avLst/>
          </a:prstGeom>
          <a:noFill/>
        </p:spPr>
        <p:txBody>
          <a:bodyPr wrap="square" rtlCol="0">
            <a:spAutoFit/>
          </a:bodyPr>
          <a:lstStyle/>
          <a:p>
            <a:pPr lvl="0"/>
            <a:r>
              <a:rPr lang="en-US" sz="1200" dirty="0"/>
              <a:t>CONCLUSION</a:t>
            </a:r>
          </a:p>
        </p:txBody>
      </p:sp>
      <p:sp>
        <p:nvSpPr>
          <p:cNvPr id="10" name="TextBox 9">
            <a:extLst>
              <a:ext uri="{FF2B5EF4-FFF2-40B4-BE49-F238E27FC236}">
                <a16:creationId xmlns:a16="http://schemas.microsoft.com/office/drawing/2014/main" id="{62B9254D-4438-9B7D-867B-626B9AEA906C}"/>
              </a:ext>
            </a:extLst>
          </p:cNvPr>
          <p:cNvSpPr txBox="1"/>
          <p:nvPr/>
        </p:nvSpPr>
        <p:spPr>
          <a:xfrm>
            <a:off x="839375" y="1835933"/>
            <a:ext cx="3441625" cy="3778407"/>
          </a:xfrm>
          <a:prstGeom prst="rect">
            <a:avLst/>
          </a:prstGeom>
          <a:noFill/>
        </p:spPr>
        <p:txBody>
          <a:bodyPr wrap="square" rtlCol="0">
            <a:spAutoFit/>
          </a:bodyPr>
          <a:lstStyle/>
          <a:p>
            <a:pPr marL="57150" algn="just" defTabSz="914400">
              <a:lnSpc>
                <a:spcPct val="150000"/>
              </a:lnSpc>
              <a:spcAft>
                <a:spcPts val="600"/>
              </a:spcAft>
              <a:buClr>
                <a:srgbClr val="000000"/>
              </a:buClr>
            </a:pPr>
            <a:r>
              <a:rPr lang="en-US" sz="1800" dirty="0">
                <a:latin typeface="Arial Rounded MT Bold" panose="020F0704030504030204" pitchFamily="34" charset="0"/>
                <a:ea typeface="+mn-lt"/>
                <a:cs typeface="+mn-lt"/>
              </a:rPr>
              <a:t>The administrator must complete </a:t>
            </a:r>
            <a:r>
              <a:rPr lang="en-US" dirty="0">
                <a:latin typeface="Arial Rounded MT Bold" panose="020F0704030504030204" pitchFamily="34" charset="0"/>
                <a:ea typeface="+mn-lt"/>
                <a:cs typeface="+mn-lt"/>
              </a:rPr>
              <a:t>all the necessary </a:t>
            </a:r>
            <a:r>
              <a:rPr lang="en-US" sz="1800" dirty="0">
                <a:latin typeface="Arial Rounded MT Bold" panose="020F0704030504030204" pitchFamily="34" charset="0"/>
                <a:ea typeface="+mn-lt"/>
                <a:cs typeface="+mn-lt"/>
              </a:rPr>
              <a:t>boxes on this page in order to add a new chemist. the database will be updated after storing the details, and a pop-up box will confirm that the user has been added successfully.</a:t>
            </a:r>
            <a:endParaRPr lang="en-US" dirty="0">
              <a:latin typeface="Arial Rounded MT Bold" panose="020F0704030504030204" pitchFamily="34" charset="0"/>
              <a:cs typeface="Calibri Light" panose="020F0302020204030204"/>
            </a:endParaRPr>
          </a:p>
        </p:txBody>
      </p:sp>
      <p:sp>
        <p:nvSpPr>
          <p:cNvPr id="8" name="TextBox 7">
            <a:extLst>
              <a:ext uri="{FF2B5EF4-FFF2-40B4-BE49-F238E27FC236}">
                <a16:creationId xmlns:a16="http://schemas.microsoft.com/office/drawing/2014/main" id="{A7B6C0CE-52D8-35EE-9A0D-F72F277821A3}"/>
              </a:ext>
            </a:extLst>
          </p:cNvPr>
          <p:cNvSpPr txBox="1"/>
          <p:nvPr/>
        </p:nvSpPr>
        <p:spPr>
          <a:xfrm>
            <a:off x="839375" y="1205401"/>
            <a:ext cx="1671204" cy="454420"/>
          </a:xfrm>
          <a:prstGeom prst="rect">
            <a:avLst/>
          </a:prstGeom>
          <a:noFill/>
        </p:spPr>
        <p:txBody>
          <a:bodyPr wrap="square" rtlCol="0">
            <a:spAutoFit/>
          </a:bodyPr>
          <a:lstStyle/>
          <a:p>
            <a:pPr marL="0" indent="0" algn="just">
              <a:lnSpc>
                <a:spcPct val="150000"/>
              </a:lnSpc>
              <a:buNone/>
            </a:pPr>
            <a:r>
              <a:rPr lang="en-US" dirty="0">
                <a:latin typeface="Arial Rounded MT Bold" panose="020F0704030504030204" pitchFamily="34" charset="0"/>
                <a:ea typeface="+mn-lt"/>
                <a:cs typeface="+mn-lt"/>
              </a:rPr>
              <a:t>3</a:t>
            </a:r>
            <a:r>
              <a:rPr lang="en-US" cap="none" dirty="0">
                <a:latin typeface="Arial Rounded MT Bold" panose="020F0704030504030204" pitchFamily="34" charset="0"/>
                <a:ea typeface="+mn-lt"/>
                <a:cs typeface="+mn-lt"/>
              </a:rPr>
              <a:t>. </a:t>
            </a:r>
            <a:r>
              <a:rPr lang="en-US" dirty="0">
                <a:latin typeface="Arial Rounded MT Bold" panose="020F0704030504030204" pitchFamily="34" charset="0"/>
                <a:ea typeface="+mn-lt"/>
                <a:cs typeface="+mn-lt"/>
              </a:rPr>
              <a:t>ADD USER</a:t>
            </a:r>
            <a:endParaRPr lang="en-US" cap="none" dirty="0">
              <a:latin typeface="Arial Rounded MT Bold" panose="020F0704030504030204" pitchFamily="34" charset="0"/>
            </a:endParaRPr>
          </a:p>
        </p:txBody>
      </p:sp>
      <p:sp>
        <p:nvSpPr>
          <p:cNvPr id="12" name="TextBox 11">
            <a:extLst>
              <a:ext uri="{FF2B5EF4-FFF2-40B4-BE49-F238E27FC236}">
                <a16:creationId xmlns:a16="http://schemas.microsoft.com/office/drawing/2014/main" id="{5BED85A0-4BEA-F2EA-9674-6138EDF423BE}"/>
              </a:ext>
            </a:extLst>
          </p:cNvPr>
          <p:cNvSpPr txBox="1"/>
          <p:nvPr/>
        </p:nvSpPr>
        <p:spPr>
          <a:xfrm>
            <a:off x="7541510" y="6406557"/>
            <a:ext cx="2382175" cy="333746"/>
          </a:xfrm>
          <a:prstGeom prst="rect">
            <a:avLst/>
          </a:prstGeom>
          <a:noFill/>
        </p:spPr>
        <p:txBody>
          <a:bodyPr wrap="square" rtlCol="0">
            <a:spAutoFit/>
          </a:bodyPr>
          <a:lstStyle/>
          <a:p>
            <a:pPr marL="0" indent="0" algn="just">
              <a:lnSpc>
                <a:spcPct val="150000"/>
              </a:lnSpc>
              <a:buNone/>
            </a:pPr>
            <a:r>
              <a:rPr lang="en-US" sz="1200" dirty="0">
                <a:latin typeface="Arial Rounded MT Bold" panose="020F0704030504030204" pitchFamily="34" charset="0"/>
                <a:ea typeface="+mn-lt"/>
                <a:cs typeface="+mn-lt"/>
              </a:rPr>
              <a:t>11</a:t>
            </a:r>
            <a:r>
              <a:rPr lang="en-US" sz="1200" cap="none" dirty="0">
                <a:latin typeface="Arial Rounded MT Bold" panose="020F0704030504030204" pitchFamily="34" charset="0"/>
                <a:ea typeface="+mn-lt"/>
                <a:cs typeface="+mn-lt"/>
              </a:rPr>
              <a:t>. </a:t>
            </a:r>
            <a:r>
              <a:rPr lang="en-US" sz="1200" dirty="0">
                <a:latin typeface="Arial Rounded MT Bold" panose="020F0704030504030204" pitchFamily="34" charset="0"/>
                <a:ea typeface="+mn-lt"/>
                <a:cs typeface="+mn-lt"/>
              </a:rPr>
              <a:t>SELL MEDICINE</a:t>
            </a:r>
            <a:endParaRPr lang="en-US" sz="1200" cap="none" dirty="0">
              <a:latin typeface="Arial Rounded MT Bold" panose="020F0704030504030204" pitchFamily="34" charset="0"/>
            </a:endParaRPr>
          </a:p>
        </p:txBody>
      </p:sp>
      <p:sp>
        <p:nvSpPr>
          <p:cNvPr id="13" name="TextBox 12">
            <a:extLst>
              <a:ext uri="{FF2B5EF4-FFF2-40B4-BE49-F238E27FC236}">
                <a16:creationId xmlns:a16="http://schemas.microsoft.com/office/drawing/2014/main" id="{C456F10F-27D2-7FD9-19F5-0BE1F4014EC1}"/>
              </a:ext>
            </a:extLst>
          </p:cNvPr>
          <p:cNvSpPr txBox="1"/>
          <p:nvPr/>
        </p:nvSpPr>
        <p:spPr>
          <a:xfrm>
            <a:off x="1551843" y="6393439"/>
            <a:ext cx="2463104" cy="333746"/>
          </a:xfrm>
          <a:prstGeom prst="rect">
            <a:avLst/>
          </a:prstGeom>
          <a:noFill/>
        </p:spPr>
        <p:txBody>
          <a:bodyPr wrap="square" rtlCol="0">
            <a:spAutoFit/>
          </a:bodyPr>
          <a:lstStyle/>
          <a:p>
            <a:pPr marL="0" indent="0" algn="just">
              <a:lnSpc>
                <a:spcPct val="150000"/>
              </a:lnSpc>
              <a:buNone/>
            </a:pPr>
            <a:r>
              <a:rPr lang="en-US" sz="1200" cap="none" dirty="0">
                <a:latin typeface="Arial Rounded MT Bold" panose="020F0704030504030204" pitchFamily="34" charset="0"/>
                <a:ea typeface="+mn-lt"/>
                <a:cs typeface="+mn-lt"/>
              </a:rPr>
              <a:t>8. </a:t>
            </a:r>
            <a:r>
              <a:rPr lang="en-US" sz="1200" dirty="0">
                <a:latin typeface="Arial Rounded MT Bold" panose="020F0704030504030204" pitchFamily="34" charset="0"/>
                <a:ea typeface="+mn-lt"/>
                <a:cs typeface="+mn-lt"/>
              </a:rPr>
              <a:t>ADD MEDICINE</a:t>
            </a:r>
            <a:endParaRPr lang="en-US" sz="1200" cap="none" dirty="0">
              <a:latin typeface="Arial Rounded MT Bold" panose="020F0704030504030204" pitchFamily="34" charset="0"/>
            </a:endParaRPr>
          </a:p>
        </p:txBody>
      </p:sp>
      <p:sp>
        <p:nvSpPr>
          <p:cNvPr id="14" name="TextBox 13">
            <a:extLst>
              <a:ext uri="{FF2B5EF4-FFF2-40B4-BE49-F238E27FC236}">
                <a16:creationId xmlns:a16="http://schemas.microsoft.com/office/drawing/2014/main" id="{05ECC2C0-7334-C1AF-6E75-68161818B91F}"/>
              </a:ext>
            </a:extLst>
          </p:cNvPr>
          <p:cNvSpPr txBox="1"/>
          <p:nvPr/>
        </p:nvSpPr>
        <p:spPr>
          <a:xfrm>
            <a:off x="5274444" y="6155269"/>
            <a:ext cx="2382176" cy="333746"/>
          </a:xfrm>
          <a:prstGeom prst="rect">
            <a:avLst/>
          </a:prstGeom>
          <a:noFill/>
        </p:spPr>
        <p:txBody>
          <a:bodyPr wrap="square" rtlCol="0">
            <a:spAutoFit/>
          </a:bodyPr>
          <a:lstStyle/>
          <a:p>
            <a:pPr marL="0" indent="0" algn="just">
              <a:lnSpc>
                <a:spcPct val="150000"/>
              </a:lnSpc>
              <a:buNone/>
            </a:pPr>
            <a:r>
              <a:rPr lang="en-US" sz="1200" dirty="0">
                <a:latin typeface="Arial Rounded MT Bold" panose="020F0704030504030204" pitchFamily="34" charset="0"/>
                <a:ea typeface="+mn-lt"/>
                <a:cs typeface="+mn-lt"/>
              </a:rPr>
              <a:t>5</a:t>
            </a:r>
            <a:r>
              <a:rPr lang="en-US" sz="1200" cap="none" dirty="0">
                <a:latin typeface="Arial Rounded MT Bold" panose="020F0704030504030204" pitchFamily="34" charset="0"/>
                <a:ea typeface="+mn-lt"/>
                <a:cs typeface="+mn-lt"/>
              </a:rPr>
              <a:t>. UPDATE USER</a:t>
            </a:r>
            <a:endParaRPr lang="en-US" sz="1200" cap="none" dirty="0">
              <a:latin typeface="Arial Rounded MT Bold" panose="020F0704030504030204" pitchFamily="34" charset="0"/>
            </a:endParaRPr>
          </a:p>
        </p:txBody>
      </p:sp>
      <p:sp>
        <p:nvSpPr>
          <p:cNvPr id="15" name="TextBox 14">
            <a:extLst>
              <a:ext uri="{FF2B5EF4-FFF2-40B4-BE49-F238E27FC236}">
                <a16:creationId xmlns:a16="http://schemas.microsoft.com/office/drawing/2014/main" id="{1E484F7B-7E68-64C6-BFFF-E8EE7EFE49A8}"/>
              </a:ext>
            </a:extLst>
          </p:cNvPr>
          <p:cNvSpPr txBox="1"/>
          <p:nvPr/>
        </p:nvSpPr>
        <p:spPr>
          <a:xfrm>
            <a:off x="8078901" y="6150210"/>
            <a:ext cx="3570151" cy="333746"/>
          </a:xfrm>
          <a:prstGeom prst="rect">
            <a:avLst/>
          </a:prstGeom>
          <a:noFill/>
        </p:spPr>
        <p:txBody>
          <a:bodyPr wrap="square" rtlCol="0">
            <a:spAutoFit/>
          </a:bodyPr>
          <a:lstStyle/>
          <a:p>
            <a:pPr marL="0" indent="0" algn="just">
              <a:lnSpc>
                <a:spcPct val="150000"/>
              </a:lnSpc>
              <a:buNone/>
            </a:pPr>
            <a:r>
              <a:rPr lang="en-US" sz="1200" cap="none" dirty="0">
                <a:latin typeface="Arial Rounded MT Bold" panose="020F0704030504030204" pitchFamily="34" charset="0"/>
                <a:ea typeface="+mn-lt"/>
                <a:cs typeface="+mn-lt"/>
              </a:rPr>
              <a:t>7. DASHBOARD (Pharmacist)</a:t>
            </a:r>
            <a:endParaRPr lang="en-US" sz="1200" cap="none" dirty="0">
              <a:latin typeface="Arial Rounded MT Bold" panose="020F0704030504030204" pitchFamily="34" charset="0"/>
            </a:endParaRPr>
          </a:p>
        </p:txBody>
      </p:sp>
      <p:sp>
        <p:nvSpPr>
          <p:cNvPr id="16" name="TextBox 15">
            <a:extLst>
              <a:ext uri="{FF2B5EF4-FFF2-40B4-BE49-F238E27FC236}">
                <a16:creationId xmlns:a16="http://schemas.microsoft.com/office/drawing/2014/main" id="{B8C7EB32-A342-9FE6-AE32-144A0E34CB97}"/>
              </a:ext>
            </a:extLst>
          </p:cNvPr>
          <p:cNvSpPr txBox="1"/>
          <p:nvPr/>
        </p:nvSpPr>
        <p:spPr>
          <a:xfrm>
            <a:off x="6877972" y="6155269"/>
            <a:ext cx="1849918" cy="333746"/>
          </a:xfrm>
          <a:prstGeom prst="rect">
            <a:avLst/>
          </a:prstGeom>
          <a:noFill/>
        </p:spPr>
        <p:txBody>
          <a:bodyPr wrap="square" rtlCol="0">
            <a:spAutoFit/>
          </a:bodyPr>
          <a:lstStyle/>
          <a:p>
            <a:pPr marL="0" indent="0" algn="just">
              <a:lnSpc>
                <a:spcPct val="150000"/>
              </a:lnSpc>
              <a:buNone/>
            </a:pPr>
            <a:r>
              <a:rPr lang="en-US" sz="1200" dirty="0">
                <a:latin typeface="Arial Rounded MT Bold" panose="020F0704030504030204" pitchFamily="34" charset="0"/>
                <a:ea typeface="+mn-lt"/>
                <a:cs typeface="+mn-lt"/>
              </a:rPr>
              <a:t>6</a:t>
            </a:r>
            <a:r>
              <a:rPr lang="en-US" sz="1200" cap="none" dirty="0">
                <a:latin typeface="Arial Rounded MT Bold" panose="020F0704030504030204" pitchFamily="34" charset="0"/>
                <a:ea typeface="+mn-lt"/>
                <a:cs typeface="+mn-lt"/>
              </a:rPr>
              <a:t>. VIEW USER</a:t>
            </a:r>
            <a:endParaRPr lang="en-US" sz="1200" cap="none" dirty="0">
              <a:latin typeface="Arial Rounded MT Bold" panose="020F0704030504030204" pitchFamily="34" charset="0"/>
            </a:endParaRPr>
          </a:p>
        </p:txBody>
      </p:sp>
      <p:sp>
        <p:nvSpPr>
          <p:cNvPr id="17" name="TextBox 16">
            <a:extLst>
              <a:ext uri="{FF2B5EF4-FFF2-40B4-BE49-F238E27FC236}">
                <a16:creationId xmlns:a16="http://schemas.microsoft.com/office/drawing/2014/main" id="{AB70554A-5B9B-1651-C448-66426269B818}"/>
              </a:ext>
            </a:extLst>
          </p:cNvPr>
          <p:cNvSpPr txBox="1"/>
          <p:nvPr/>
        </p:nvSpPr>
        <p:spPr>
          <a:xfrm>
            <a:off x="4039004" y="6147646"/>
            <a:ext cx="1671204" cy="333746"/>
          </a:xfrm>
          <a:prstGeom prst="rect">
            <a:avLst/>
          </a:prstGeom>
          <a:noFill/>
        </p:spPr>
        <p:txBody>
          <a:bodyPr wrap="square" rtlCol="0">
            <a:spAutoFit/>
          </a:bodyPr>
          <a:lstStyle/>
          <a:p>
            <a:pPr marL="0" indent="0" algn="just">
              <a:lnSpc>
                <a:spcPct val="150000"/>
              </a:lnSpc>
              <a:buNone/>
            </a:pPr>
            <a:r>
              <a:rPr lang="en-US" sz="1200" dirty="0">
                <a:latin typeface="Arial Rounded MT Bold" panose="020F0704030504030204" pitchFamily="34" charset="0"/>
                <a:ea typeface="+mn-lt"/>
                <a:cs typeface="+mn-lt"/>
              </a:rPr>
              <a:t>4</a:t>
            </a:r>
            <a:r>
              <a:rPr lang="en-US" sz="1200" cap="none" dirty="0">
                <a:latin typeface="Arial Rounded MT Bold" panose="020F0704030504030204" pitchFamily="34" charset="0"/>
                <a:ea typeface="+mn-lt"/>
                <a:cs typeface="+mn-lt"/>
              </a:rPr>
              <a:t>. PROFILE</a:t>
            </a:r>
            <a:endParaRPr lang="en-US" sz="1200" cap="none" dirty="0">
              <a:latin typeface="Arial Rounded MT Bold" panose="020F0704030504030204" pitchFamily="34" charset="0"/>
            </a:endParaRPr>
          </a:p>
        </p:txBody>
      </p:sp>
      <p:sp>
        <p:nvSpPr>
          <p:cNvPr id="18" name="TextBox 17">
            <a:extLst>
              <a:ext uri="{FF2B5EF4-FFF2-40B4-BE49-F238E27FC236}">
                <a16:creationId xmlns:a16="http://schemas.microsoft.com/office/drawing/2014/main" id="{AFDA7B71-33EC-C7A4-5754-251F12A31181}"/>
              </a:ext>
            </a:extLst>
          </p:cNvPr>
          <p:cNvSpPr txBox="1"/>
          <p:nvPr/>
        </p:nvSpPr>
        <p:spPr>
          <a:xfrm>
            <a:off x="9244663" y="6406557"/>
            <a:ext cx="1849918" cy="333746"/>
          </a:xfrm>
          <a:prstGeom prst="rect">
            <a:avLst/>
          </a:prstGeom>
          <a:noFill/>
        </p:spPr>
        <p:txBody>
          <a:bodyPr wrap="square" rtlCol="0">
            <a:spAutoFit/>
          </a:bodyPr>
          <a:lstStyle/>
          <a:p>
            <a:pPr marL="0" indent="0" algn="just">
              <a:lnSpc>
                <a:spcPct val="150000"/>
              </a:lnSpc>
              <a:buNone/>
            </a:pPr>
            <a:r>
              <a:rPr lang="en-US" sz="1200" cap="none" dirty="0">
                <a:latin typeface="Arial Rounded MT Bold" panose="020F0704030504030204" pitchFamily="34" charset="0"/>
                <a:ea typeface="+mn-lt"/>
                <a:cs typeface="+mn-lt"/>
              </a:rPr>
              <a:t>12. </a:t>
            </a:r>
            <a:r>
              <a:rPr lang="en-US" sz="1200" dirty="0">
                <a:latin typeface="Arial Rounded MT Bold" panose="020F0704030504030204" pitchFamily="34" charset="0"/>
                <a:ea typeface="+mn-lt"/>
                <a:cs typeface="+mn-lt"/>
              </a:rPr>
              <a:t>VIEW BILL</a:t>
            </a:r>
            <a:endParaRPr lang="en-US" sz="1200" cap="none" dirty="0">
              <a:latin typeface="Arial Rounded MT Bold" panose="020F0704030504030204" pitchFamily="34" charset="0"/>
            </a:endParaRPr>
          </a:p>
        </p:txBody>
      </p:sp>
      <p:sp>
        <p:nvSpPr>
          <p:cNvPr id="19" name="TextBox 18">
            <a:extLst>
              <a:ext uri="{FF2B5EF4-FFF2-40B4-BE49-F238E27FC236}">
                <a16:creationId xmlns:a16="http://schemas.microsoft.com/office/drawing/2014/main" id="{9888444F-B65A-53F2-5888-69C39C2427B3}"/>
              </a:ext>
            </a:extLst>
          </p:cNvPr>
          <p:cNvSpPr txBox="1"/>
          <p:nvPr/>
        </p:nvSpPr>
        <p:spPr>
          <a:xfrm>
            <a:off x="3540605" y="6406557"/>
            <a:ext cx="2352174" cy="333746"/>
          </a:xfrm>
          <a:prstGeom prst="rect">
            <a:avLst/>
          </a:prstGeom>
          <a:noFill/>
        </p:spPr>
        <p:txBody>
          <a:bodyPr wrap="square" rtlCol="0">
            <a:spAutoFit/>
          </a:bodyPr>
          <a:lstStyle/>
          <a:p>
            <a:pPr marL="0" indent="0" algn="just">
              <a:lnSpc>
                <a:spcPct val="150000"/>
              </a:lnSpc>
              <a:buNone/>
            </a:pPr>
            <a:r>
              <a:rPr lang="en-US" sz="1200" cap="none" dirty="0">
                <a:latin typeface="Arial Rounded MT Bold" panose="020F0704030504030204" pitchFamily="34" charset="0"/>
                <a:ea typeface="+mn-lt"/>
                <a:cs typeface="+mn-lt"/>
              </a:rPr>
              <a:t>9. VIEW MEDICINE</a:t>
            </a:r>
            <a:endParaRPr lang="en-US" sz="1200" cap="none" dirty="0">
              <a:latin typeface="Arial Rounded MT Bold" panose="020F0704030504030204" pitchFamily="34" charset="0"/>
            </a:endParaRPr>
          </a:p>
        </p:txBody>
      </p:sp>
      <p:sp>
        <p:nvSpPr>
          <p:cNvPr id="20" name="TextBox 19">
            <a:extLst>
              <a:ext uri="{FF2B5EF4-FFF2-40B4-BE49-F238E27FC236}">
                <a16:creationId xmlns:a16="http://schemas.microsoft.com/office/drawing/2014/main" id="{77EA9624-ACCF-EAA2-6DEA-E5B95D14D148}"/>
              </a:ext>
            </a:extLst>
          </p:cNvPr>
          <p:cNvSpPr txBox="1"/>
          <p:nvPr/>
        </p:nvSpPr>
        <p:spPr>
          <a:xfrm>
            <a:off x="5634204" y="6406557"/>
            <a:ext cx="2904167" cy="333746"/>
          </a:xfrm>
          <a:prstGeom prst="rect">
            <a:avLst/>
          </a:prstGeom>
          <a:noFill/>
        </p:spPr>
        <p:txBody>
          <a:bodyPr wrap="square" rtlCol="0">
            <a:spAutoFit/>
          </a:bodyPr>
          <a:lstStyle/>
          <a:p>
            <a:pPr marL="0" indent="0" algn="just">
              <a:lnSpc>
                <a:spcPct val="150000"/>
              </a:lnSpc>
              <a:buNone/>
            </a:pPr>
            <a:r>
              <a:rPr lang="en-US" sz="1200" cap="none" dirty="0">
                <a:latin typeface="Arial Rounded MT Bold" panose="020F0704030504030204" pitchFamily="34" charset="0"/>
                <a:ea typeface="+mn-lt"/>
                <a:cs typeface="+mn-lt"/>
              </a:rPr>
              <a:t>10. UPDATE MEDICINE</a:t>
            </a:r>
            <a:endParaRPr lang="en-US" sz="1200" cap="none" dirty="0">
              <a:latin typeface="Arial Rounded MT Bold" panose="020F0704030504030204" pitchFamily="34" charset="0"/>
            </a:endParaRPr>
          </a:p>
        </p:txBody>
      </p:sp>
      <p:sp>
        <p:nvSpPr>
          <p:cNvPr id="21" name="TextBox 20">
            <a:extLst>
              <a:ext uri="{FF2B5EF4-FFF2-40B4-BE49-F238E27FC236}">
                <a16:creationId xmlns:a16="http://schemas.microsoft.com/office/drawing/2014/main" id="{FBE57EC7-4F91-8117-3C08-BE228BF7ECCD}"/>
              </a:ext>
            </a:extLst>
          </p:cNvPr>
          <p:cNvSpPr txBox="1"/>
          <p:nvPr/>
        </p:nvSpPr>
        <p:spPr>
          <a:xfrm>
            <a:off x="12192000" y="1432611"/>
            <a:ext cx="3303578" cy="454420"/>
          </a:xfrm>
          <a:prstGeom prst="rect">
            <a:avLst/>
          </a:prstGeom>
          <a:noFill/>
        </p:spPr>
        <p:txBody>
          <a:bodyPr wrap="square" rtlCol="0">
            <a:spAutoFit/>
          </a:bodyPr>
          <a:lstStyle/>
          <a:p>
            <a:pPr marL="0" indent="0" algn="just">
              <a:lnSpc>
                <a:spcPct val="150000"/>
              </a:lnSpc>
              <a:buNone/>
            </a:pPr>
            <a:r>
              <a:rPr lang="en-US" dirty="0">
                <a:latin typeface="Arial Rounded MT Bold" panose="020F0704030504030204" pitchFamily="34" charset="0"/>
                <a:ea typeface="+mn-lt"/>
                <a:cs typeface="+mn-lt"/>
              </a:rPr>
              <a:t>2. DASHBOARD (ADMIN)</a:t>
            </a:r>
            <a:endParaRPr lang="en-US" cap="none" dirty="0">
              <a:latin typeface="Arial Rounded MT Bold" panose="020F0704030504030204" pitchFamily="34" charset="0"/>
            </a:endParaRPr>
          </a:p>
        </p:txBody>
      </p:sp>
      <p:pic>
        <p:nvPicPr>
          <p:cNvPr id="23" name="Picture 22" descr="Graphical user interface&#10;&#10;Description automatically generated with medium confidence">
            <a:extLst>
              <a:ext uri="{FF2B5EF4-FFF2-40B4-BE49-F238E27FC236}">
                <a16:creationId xmlns:a16="http://schemas.microsoft.com/office/drawing/2014/main" id="{EDC34B49-98EA-B977-411D-AB469980AC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5850" y="-784578"/>
            <a:ext cx="959811" cy="537539"/>
          </a:xfrm>
          <a:prstGeom prst="rect">
            <a:avLst/>
          </a:prstGeom>
        </p:spPr>
      </p:pic>
      <p:pic>
        <p:nvPicPr>
          <p:cNvPr id="24" name="Picture 23" descr="Graphical user interface&#10;&#10;Description automatically generated">
            <a:extLst>
              <a:ext uri="{FF2B5EF4-FFF2-40B4-BE49-F238E27FC236}">
                <a16:creationId xmlns:a16="http://schemas.microsoft.com/office/drawing/2014/main" id="{A3D090D3-3C35-5EB3-B01F-59565E156F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4311" y="-689075"/>
            <a:ext cx="960557" cy="572282"/>
          </a:xfrm>
          <a:prstGeom prst="rect">
            <a:avLst/>
          </a:prstGeom>
        </p:spPr>
      </p:pic>
      <p:pic>
        <p:nvPicPr>
          <p:cNvPr id="3" name="Picture 2" descr="Graphical user interface, application&#10;&#10;Description automatically generated">
            <a:extLst>
              <a:ext uri="{FF2B5EF4-FFF2-40B4-BE49-F238E27FC236}">
                <a16:creationId xmlns:a16="http://schemas.microsoft.com/office/drawing/2014/main" id="{FA280BF1-61D2-1128-6FCA-22D00E5002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2471" y="4664044"/>
            <a:ext cx="1083791" cy="635783"/>
          </a:xfrm>
          <a:prstGeom prst="rect">
            <a:avLst/>
          </a:prstGeom>
        </p:spPr>
      </p:pic>
      <p:pic>
        <p:nvPicPr>
          <p:cNvPr id="25" name="Picture 24" descr="Graphical user interface, application&#10;&#10;Description automatically generated">
            <a:extLst>
              <a:ext uri="{FF2B5EF4-FFF2-40B4-BE49-F238E27FC236}">
                <a16:creationId xmlns:a16="http://schemas.microsoft.com/office/drawing/2014/main" id="{FDDA263C-2747-B233-D9F3-D0134D5EF4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7800" y="1432610"/>
            <a:ext cx="7177400" cy="4181730"/>
          </a:xfrm>
          <a:prstGeom prst="rect">
            <a:avLst/>
          </a:prstGeom>
          <a:solidFill>
            <a:schemeClr val="tx1"/>
          </a:solidFill>
          <a:effectLst>
            <a:outerShdw blurRad="50800" dist="38100" dir="5400000" algn="t" rotWithShape="0">
              <a:prstClr val="black">
                <a:alpha val="40000"/>
              </a:prstClr>
            </a:outerShdw>
            <a:softEdge rad="38100"/>
          </a:effectLst>
        </p:spPr>
      </p:pic>
    </p:spTree>
    <p:extLst>
      <p:ext uri="{BB962C8B-B14F-4D97-AF65-F5344CB8AC3E}">
        <p14:creationId xmlns:p14="http://schemas.microsoft.com/office/powerpoint/2010/main" val="46590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1000" b="-1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875E8D-D186-B163-5666-2850BA7C6838}"/>
              </a:ext>
            </a:extLst>
          </p:cNvPr>
          <p:cNvSpPr txBox="1"/>
          <p:nvPr/>
        </p:nvSpPr>
        <p:spPr>
          <a:xfrm>
            <a:off x="786250" y="482493"/>
            <a:ext cx="3913902" cy="461665"/>
          </a:xfrm>
          <a:prstGeom prst="rect">
            <a:avLst/>
          </a:prstGeom>
          <a:noFill/>
        </p:spPr>
        <p:txBody>
          <a:bodyPr wrap="square" rtlCol="0">
            <a:spAutoFit/>
          </a:bodyPr>
          <a:lstStyle/>
          <a:p>
            <a:pPr lvl="0"/>
            <a:r>
              <a:rPr lang="en-US" sz="2400" u="sng" dirty="0">
                <a:latin typeface="Algerian" panose="04020705040A02060702" pitchFamily="82" charset="0"/>
              </a:rPr>
              <a:t>MODULES AND SNAPSHOTS</a:t>
            </a:r>
          </a:p>
        </p:txBody>
      </p:sp>
      <p:sp>
        <p:nvSpPr>
          <p:cNvPr id="5" name="TextBox 4">
            <a:extLst>
              <a:ext uri="{FF2B5EF4-FFF2-40B4-BE49-F238E27FC236}">
                <a16:creationId xmlns:a16="http://schemas.microsoft.com/office/drawing/2014/main" id="{1F0BE4EA-D92F-920D-D25C-70EA690EB976}"/>
              </a:ext>
            </a:extLst>
          </p:cNvPr>
          <p:cNvSpPr txBox="1"/>
          <p:nvPr/>
        </p:nvSpPr>
        <p:spPr>
          <a:xfrm>
            <a:off x="11141874" y="6316961"/>
            <a:ext cx="1622716" cy="276999"/>
          </a:xfrm>
          <a:prstGeom prst="rect">
            <a:avLst/>
          </a:prstGeom>
          <a:noFill/>
        </p:spPr>
        <p:txBody>
          <a:bodyPr wrap="square" rtlCol="0">
            <a:spAutoFit/>
          </a:bodyPr>
          <a:lstStyle/>
          <a:p>
            <a:pPr lvl="0"/>
            <a:r>
              <a:rPr lang="en-US" sz="1200" dirty="0"/>
              <a:t>SAMPLE CODE</a:t>
            </a:r>
          </a:p>
        </p:txBody>
      </p:sp>
      <p:sp>
        <p:nvSpPr>
          <p:cNvPr id="6" name="TextBox 5">
            <a:extLst>
              <a:ext uri="{FF2B5EF4-FFF2-40B4-BE49-F238E27FC236}">
                <a16:creationId xmlns:a16="http://schemas.microsoft.com/office/drawing/2014/main" id="{38122DBA-E961-CF64-8F6D-25A70CB24AA8}"/>
              </a:ext>
            </a:extLst>
          </p:cNvPr>
          <p:cNvSpPr txBox="1"/>
          <p:nvPr/>
        </p:nvSpPr>
        <p:spPr>
          <a:xfrm>
            <a:off x="10338092" y="6465823"/>
            <a:ext cx="2807280" cy="276999"/>
          </a:xfrm>
          <a:prstGeom prst="rect">
            <a:avLst/>
          </a:prstGeom>
          <a:noFill/>
        </p:spPr>
        <p:txBody>
          <a:bodyPr wrap="square" rtlCol="0">
            <a:spAutoFit/>
          </a:bodyPr>
          <a:lstStyle/>
          <a:p>
            <a:pPr lvl="0"/>
            <a:r>
              <a:rPr lang="en-US" sz="1200" dirty="0"/>
              <a:t>OUTCOME OF THE PROJECT</a:t>
            </a:r>
          </a:p>
        </p:txBody>
      </p:sp>
      <p:sp>
        <p:nvSpPr>
          <p:cNvPr id="7" name="TextBox 6">
            <a:extLst>
              <a:ext uri="{FF2B5EF4-FFF2-40B4-BE49-F238E27FC236}">
                <a16:creationId xmlns:a16="http://schemas.microsoft.com/office/drawing/2014/main" id="{E5DA412E-5863-7E41-9E99-58F8CE05851A}"/>
              </a:ext>
            </a:extLst>
          </p:cNvPr>
          <p:cNvSpPr txBox="1"/>
          <p:nvPr/>
        </p:nvSpPr>
        <p:spPr>
          <a:xfrm>
            <a:off x="11183438" y="6604323"/>
            <a:ext cx="1539589" cy="276999"/>
          </a:xfrm>
          <a:prstGeom prst="rect">
            <a:avLst/>
          </a:prstGeom>
          <a:noFill/>
        </p:spPr>
        <p:txBody>
          <a:bodyPr wrap="square" rtlCol="0">
            <a:spAutoFit/>
          </a:bodyPr>
          <a:lstStyle/>
          <a:p>
            <a:pPr lvl="0"/>
            <a:r>
              <a:rPr lang="en-US" sz="1200" dirty="0"/>
              <a:t>CONCLUSION</a:t>
            </a:r>
          </a:p>
        </p:txBody>
      </p:sp>
      <p:sp>
        <p:nvSpPr>
          <p:cNvPr id="10" name="TextBox 9">
            <a:extLst>
              <a:ext uri="{FF2B5EF4-FFF2-40B4-BE49-F238E27FC236}">
                <a16:creationId xmlns:a16="http://schemas.microsoft.com/office/drawing/2014/main" id="{62B9254D-4438-9B7D-867B-626B9AEA906C}"/>
              </a:ext>
            </a:extLst>
          </p:cNvPr>
          <p:cNvSpPr txBox="1"/>
          <p:nvPr/>
        </p:nvSpPr>
        <p:spPr>
          <a:xfrm>
            <a:off x="839376" y="1782143"/>
            <a:ext cx="3022620" cy="3778407"/>
          </a:xfrm>
          <a:prstGeom prst="rect">
            <a:avLst/>
          </a:prstGeom>
          <a:noFill/>
        </p:spPr>
        <p:txBody>
          <a:bodyPr wrap="square" rtlCol="0">
            <a:spAutoFit/>
          </a:bodyPr>
          <a:lstStyle/>
          <a:p>
            <a:pPr marL="57150" algn="just">
              <a:lnSpc>
                <a:spcPct val="150000"/>
              </a:lnSpc>
              <a:spcBef>
                <a:spcPct val="20000"/>
              </a:spcBef>
              <a:spcAft>
                <a:spcPts val="600"/>
              </a:spcAft>
            </a:pPr>
            <a:r>
              <a:rPr lang="en-US" dirty="0">
                <a:latin typeface="Arial Rounded MT Bold" panose="020F0704030504030204" pitchFamily="34" charset="0"/>
                <a:ea typeface="+mn-lt"/>
                <a:cs typeface="+mn-lt"/>
              </a:rPr>
              <a:t>In this module, the administrator can alter his profile if he or she is logged in, but the chemist cannot if he or she is logged in. To edit their profile, users must get in touch with the administrator.</a:t>
            </a:r>
          </a:p>
        </p:txBody>
      </p:sp>
      <p:sp>
        <p:nvSpPr>
          <p:cNvPr id="8" name="TextBox 7">
            <a:extLst>
              <a:ext uri="{FF2B5EF4-FFF2-40B4-BE49-F238E27FC236}">
                <a16:creationId xmlns:a16="http://schemas.microsoft.com/office/drawing/2014/main" id="{A7B6C0CE-52D8-35EE-9A0D-F72F277821A3}"/>
              </a:ext>
            </a:extLst>
          </p:cNvPr>
          <p:cNvSpPr txBox="1"/>
          <p:nvPr/>
        </p:nvSpPr>
        <p:spPr>
          <a:xfrm>
            <a:off x="-1649523" y="1205401"/>
            <a:ext cx="1671204" cy="454420"/>
          </a:xfrm>
          <a:prstGeom prst="rect">
            <a:avLst/>
          </a:prstGeom>
          <a:noFill/>
        </p:spPr>
        <p:txBody>
          <a:bodyPr wrap="square" rtlCol="0">
            <a:spAutoFit/>
          </a:bodyPr>
          <a:lstStyle/>
          <a:p>
            <a:pPr marL="0" indent="0" algn="just">
              <a:lnSpc>
                <a:spcPct val="150000"/>
              </a:lnSpc>
              <a:buNone/>
            </a:pPr>
            <a:r>
              <a:rPr lang="en-US" dirty="0">
                <a:latin typeface="Arial Rounded MT Bold" panose="020F0704030504030204" pitchFamily="34" charset="0"/>
                <a:ea typeface="+mn-lt"/>
                <a:cs typeface="+mn-lt"/>
              </a:rPr>
              <a:t>3</a:t>
            </a:r>
            <a:r>
              <a:rPr lang="en-US" cap="none" dirty="0">
                <a:latin typeface="Arial Rounded MT Bold" panose="020F0704030504030204" pitchFamily="34" charset="0"/>
                <a:ea typeface="+mn-lt"/>
                <a:cs typeface="+mn-lt"/>
              </a:rPr>
              <a:t>. </a:t>
            </a:r>
            <a:r>
              <a:rPr lang="en-US" dirty="0">
                <a:latin typeface="Arial Rounded MT Bold" panose="020F0704030504030204" pitchFamily="34" charset="0"/>
                <a:ea typeface="+mn-lt"/>
                <a:cs typeface="+mn-lt"/>
              </a:rPr>
              <a:t>ADD USER</a:t>
            </a:r>
            <a:endParaRPr lang="en-US" cap="none" dirty="0">
              <a:latin typeface="Arial Rounded MT Bold" panose="020F0704030504030204" pitchFamily="34" charset="0"/>
            </a:endParaRPr>
          </a:p>
        </p:txBody>
      </p:sp>
      <p:sp>
        <p:nvSpPr>
          <p:cNvPr id="12" name="TextBox 11">
            <a:extLst>
              <a:ext uri="{FF2B5EF4-FFF2-40B4-BE49-F238E27FC236}">
                <a16:creationId xmlns:a16="http://schemas.microsoft.com/office/drawing/2014/main" id="{5BED85A0-4BEA-F2EA-9674-6138EDF423BE}"/>
              </a:ext>
            </a:extLst>
          </p:cNvPr>
          <p:cNvSpPr txBox="1"/>
          <p:nvPr/>
        </p:nvSpPr>
        <p:spPr>
          <a:xfrm>
            <a:off x="7164991" y="6406557"/>
            <a:ext cx="2382175" cy="333746"/>
          </a:xfrm>
          <a:prstGeom prst="rect">
            <a:avLst/>
          </a:prstGeom>
          <a:noFill/>
        </p:spPr>
        <p:txBody>
          <a:bodyPr wrap="square" rtlCol="0">
            <a:spAutoFit/>
          </a:bodyPr>
          <a:lstStyle/>
          <a:p>
            <a:pPr marL="0" indent="0" algn="just">
              <a:lnSpc>
                <a:spcPct val="150000"/>
              </a:lnSpc>
              <a:buNone/>
            </a:pPr>
            <a:r>
              <a:rPr lang="en-US" sz="1200" dirty="0">
                <a:latin typeface="Arial Rounded MT Bold" panose="020F0704030504030204" pitchFamily="34" charset="0"/>
                <a:ea typeface="+mn-lt"/>
                <a:cs typeface="+mn-lt"/>
              </a:rPr>
              <a:t>11</a:t>
            </a:r>
            <a:r>
              <a:rPr lang="en-US" sz="1200" cap="none" dirty="0">
                <a:latin typeface="Arial Rounded MT Bold" panose="020F0704030504030204" pitchFamily="34" charset="0"/>
                <a:ea typeface="+mn-lt"/>
                <a:cs typeface="+mn-lt"/>
              </a:rPr>
              <a:t>. </a:t>
            </a:r>
            <a:r>
              <a:rPr lang="en-US" sz="1200" dirty="0">
                <a:latin typeface="Arial Rounded MT Bold" panose="020F0704030504030204" pitchFamily="34" charset="0"/>
                <a:ea typeface="+mn-lt"/>
                <a:cs typeface="+mn-lt"/>
              </a:rPr>
              <a:t>SELL MEDICINE</a:t>
            </a:r>
            <a:endParaRPr lang="en-US" sz="1200" cap="none" dirty="0">
              <a:latin typeface="Arial Rounded MT Bold" panose="020F0704030504030204" pitchFamily="34" charset="0"/>
            </a:endParaRPr>
          </a:p>
        </p:txBody>
      </p:sp>
      <p:sp>
        <p:nvSpPr>
          <p:cNvPr id="13" name="TextBox 12">
            <a:extLst>
              <a:ext uri="{FF2B5EF4-FFF2-40B4-BE49-F238E27FC236}">
                <a16:creationId xmlns:a16="http://schemas.microsoft.com/office/drawing/2014/main" id="{C456F10F-27D2-7FD9-19F5-0BE1F4014EC1}"/>
              </a:ext>
            </a:extLst>
          </p:cNvPr>
          <p:cNvSpPr txBox="1"/>
          <p:nvPr/>
        </p:nvSpPr>
        <p:spPr>
          <a:xfrm>
            <a:off x="8673390" y="6124498"/>
            <a:ext cx="2463104" cy="333746"/>
          </a:xfrm>
          <a:prstGeom prst="rect">
            <a:avLst/>
          </a:prstGeom>
          <a:noFill/>
        </p:spPr>
        <p:txBody>
          <a:bodyPr wrap="square" rtlCol="0">
            <a:spAutoFit/>
          </a:bodyPr>
          <a:lstStyle/>
          <a:p>
            <a:pPr marL="0" indent="0" algn="just">
              <a:lnSpc>
                <a:spcPct val="150000"/>
              </a:lnSpc>
              <a:buNone/>
            </a:pPr>
            <a:r>
              <a:rPr lang="en-US" sz="1200" cap="none" dirty="0">
                <a:latin typeface="Arial Rounded MT Bold" panose="020F0704030504030204" pitchFamily="34" charset="0"/>
                <a:ea typeface="+mn-lt"/>
                <a:cs typeface="+mn-lt"/>
              </a:rPr>
              <a:t>8. </a:t>
            </a:r>
            <a:r>
              <a:rPr lang="en-US" sz="1200" dirty="0">
                <a:latin typeface="Arial Rounded MT Bold" panose="020F0704030504030204" pitchFamily="34" charset="0"/>
                <a:ea typeface="+mn-lt"/>
                <a:cs typeface="+mn-lt"/>
              </a:rPr>
              <a:t>ADD MEDICINE</a:t>
            </a:r>
            <a:endParaRPr lang="en-US" sz="1200" cap="none" dirty="0">
              <a:latin typeface="Arial Rounded MT Bold" panose="020F0704030504030204" pitchFamily="34" charset="0"/>
            </a:endParaRPr>
          </a:p>
        </p:txBody>
      </p:sp>
      <p:sp>
        <p:nvSpPr>
          <p:cNvPr id="14" name="TextBox 13">
            <a:extLst>
              <a:ext uri="{FF2B5EF4-FFF2-40B4-BE49-F238E27FC236}">
                <a16:creationId xmlns:a16="http://schemas.microsoft.com/office/drawing/2014/main" id="{05ECC2C0-7334-C1AF-6E75-68161818B91F}"/>
              </a:ext>
            </a:extLst>
          </p:cNvPr>
          <p:cNvSpPr txBox="1"/>
          <p:nvPr/>
        </p:nvSpPr>
        <p:spPr>
          <a:xfrm>
            <a:off x="2735641" y="6155269"/>
            <a:ext cx="2382176" cy="333746"/>
          </a:xfrm>
          <a:prstGeom prst="rect">
            <a:avLst/>
          </a:prstGeom>
          <a:noFill/>
        </p:spPr>
        <p:txBody>
          <a:bodyPr wrap="square" rtlCol="0">
            <a:spAutoFit/>
          </a:bodyPr>
          <a:lstStyle/>
          <a:p>
            <a:pPr marL="0" indent="0" algn="just">
              <a:lnSpc>
                <a:spcPct val="150000"/>
              </a:lnSpc>
              <a:buNone/>
            </a:pPr>
            <a:r>
              <a:rPr lang="en-US" sz="1200" dirty="0">
                <a:latin typeface="Arial Rounded MT Bold" panose="020F0704030504030204" pitchFamily="34" charset="0"/>
                <a:ea typeface="+mn-lt"/>
                <a:cs typeface="+mn-lt"/>
              </a:rPr>
              <a:t>5</a:t>
            </a:r>
            <a:r>
              <a:rPr lang="en-US" sz="1200" cap="none" dirty="0">
                <a:latin typeface="Arial Rounded MT Bold" panose="020F0704030504030204" pitchFamily="34" charset="0"/>
                <a:ea typeface="+mn-lt"/>
                <a:cs typeface="+mn-lt"/>
              </a:rPr>
              <a:t>. UPDATE USER</a:t>
            </a:r>
            <a:endParaRPr lang="en-US" sz="1200" cap="none" dirty="0">
              <a:latin typeface="Arial Rounded MT Bold" panose="020F0704030504030204" pitchFamily="34" charset="0"/>
            </a:endParaRPr>
          </a:p>
        </p:txBody>
      </p:sp>
      <p:sp>
        <p:nvSpPr>
          <p:cNvPr id="15" name="TextBox 14">
            <a:extLst>
              <a:ext uri="{FF2B5EF4-FFF2-40B4-BE49-F238E27FC236}">
                <a16:creationId xmlns:a16="http://schemas.microsoft.com/office/drawing/2014/main" id="{1E484F7B-7E68-64C6-BFFF-E8EE7EFE49A8}"/>
              </a:ext>
            </a:extLst>
          </p:cNvPr>
          <p:cNvSpPr txBox="1"/>
          <p:nvPr/>
        </p:nvSpPr>
        <p:spPr>
          <a:xfrm>
            <a:off x="6174796" y="6139452"/>
            <a:ext cx="3570151" cy="333746"/>
          </a:xfrm>
          <a:prstGeom prst="rect">
            <a:avLst/>
          </a:prstGeom>
          <a:noFill/>
        </p:spPr>
        <p:txBody>
          <a:bodyPr wrap="square" rtlCol="0">
            <a:spAutoFit/>
          </a:bodyPr>
          <a:lstStyle/>
          <a:p>
            <a:pPr marL="0" indent="0" algn="just">
              <a:lnSpc>
                <a:spcPct val="150000"/>
              </a:lnSpc>
              <a:buNone/>
            </a:pPr>
            <a:r>
              <a:rPr lang="en-US" sz="1200" cap="none" dirty="0">
                <a:latin typeface="Arial Rounded MT Bold" panose="020F0704030504030204" pitchFamily="34" charset="0"/>
                <a:ea typeface="+mn-lt"/>
                <a:cs typeface="+mn-lt"/>
              </a:rPr>
              <a:t>7. DASHBOARD (Pharmacist)</a:t>
            </a:r>
            <a:endParaRPr lang="en-US" sz="1200" cap="none" dirty="0">
              <a:latin typeface="Arial Rounded MT Bold" panose="020F0704030504030204" pitchFamily="34" charset="0"/>
            </a:endParaRPr>
          </a:p>
        </p:txBody>
      </p:sp>
      <p:sp>
        <p:nvSpPr>
          <p:cNvPr id="16" name="TextBox 15">
            <a:extLst>
              <a:ext uri="{FF2B5EF4-FFF2-40B4-BE49-F238E27FC236}">
                <a16:creationId xmlns:a16="http://schemas.microsoft.com/office/drawing/2014/main" id="{B8C7EB32-A342-9FE6-AE32-144A0E34CB97}"/>
              </a:ext>
            </a:extLst>
          </p:cNvPr>
          <p:cNvSpPr txBox="1"/>
          <p:nvPr/>
        </p:nvSpPr>
        <p:spPr>
          <a:xfrm>
            <a:off x="4554311" y="6155269"/>
            <a:ext cx="1849918" cy="333746"/>
          </a:xfrm>
          <a:prstGeom prst="rect">
            <a:avLst/>
          </a:prstGeom>
          <a:noFill/>
        </p:spPr>
        <p:txBody>
          <a:bodyPr wrap="square" rtlCol="0">
            <a:spAutoFit/>
          </a:bodyPr>
          <a:lstStyle/>
          <a:p>
            <a:pPr marL="0" indent="0" algn="just">
              <a:lnSpc>
                <a:spcPct val="150000"/>
              </a:lnSpc>
              <a:buNone/>
            </a:pPr>
            <a:r>
              <a:rPr lang="en-US" sz="1200" dirty="0">
                <a:latin typeface="Arial Rounded MT Bold" panose="020F0704030504030204" pitchFamily="34" charset="0"/>
                <a:ea typeface="+mn-lt"/>
                <a:cs typeface="+mn-lt"/>
              </a:rPr>
              <a:t>6</a:t>
            </a:r>
            <a:r>
              <a:rPr lang="en-US" sz="1200" cap="none" dirty="0">
                <a:latin typeface="Arial Rounded MT Bold" panose="020F0704030504030204" pitchFamily="34" charset="0"/>
                <a:ea typeface="+mn-lt"/>
                <a:cs typeface="+mn-lt"/>
              </a:rPr>
              <a:t>. VIEW USER</a:t>
            </a:r>
            <a:endParaRPr lang="en-US" sz="1200" cap="none" dirty="0">
              <a:latin typeface="Arial Rounded MT Bold" panose="020F0704030504030204" pitchFamily="34" charset="0"/>
            </a:endParaRPr>
          </a:p>
        </p:txBody>
      </p:sp>
      <p:sp>
        <p:nvSpPr>
          <p:cNvPr id="17" name="TextBox 16">
            <a:extLst>
              <a:ext uri="{FF2B5EF4-FFF2-40B4-BE49-F238E27FC236}">
                <a16:creationId xmlns:a16="http://schemas.microsoft.com/office/drawing/2014/main" id="{AB70554A-5B9B-1651-C448-66426269B818}"/>
              </a:ext>
            </a:extLst>
          </p:cNvPr>
          <p:cNvSpPr txBox="1"/>
          <p:nvPr/>
        </p:nvSpPr>
        <p:spPr>
          <a:xfrm>
            <a:off x="839375" y="1236563"/>
            <a:ext cx="1671204" cy="454420"/>
          </a:xfrm>
          <a:prstGeom prst="rect">
            <a:avLst/>
          </a:prstGeom>
          <a:noFill/>
        </p:spPr>
        <p:txBody>
          <a:bodyPr wrap="square" rtlCol="0">
            <a:spAutoFit/>
          </a:bodyPr>
          <a:lstStyle/>
          <a:p>
            <a:pPr marL="0" indent="0" algn="just">
              <a:lnSpc>
                <a:spcPct val="150000"/>
              </a:lnSpc>
              <a:buNone/>
            </a:pPr>
            <a:r>
              <a:rPr lang="en-US" dirty="0">
                <a:latin typeface="Arial Rounded MT Bold" panose="020F0704030504030204" pitchFamily="34" charset="0"/>
                <a:ea typeface="+mn-lt"/>
                <a:cs typeface="+mn-lt"/>
              </a:rPr>
              <a:t>4</a:t>
            </a:r>
            <a:r>
              <a:rPr lang="en-US" cap="none" dirty="0">
                <a:latin typeface="Arial Rounded MT Bold" panose="020F0704030504030204" pitchFamily="34" charset="0"/>
                <a:ea typeface="+mn-lt"/>
                <a:cs typeface="+mn-lt"/>
              </a:rPr>
              <a:t>. PROFILE</a:t>
            </a:r>
            <a:endParaRPr lang="en-US" cap="none" dirty="0">
              <a:latin typeface="Arial Rounded MT Bold" panose="020F0704030504030204" pitchFamily="34" charset="0"/>
            </a:endParaRPr>
          </a:p>
        </p:txBody>
      </p:sp>
      <p:sp>
        <p:nvSpPr>
          <p:cNvPr id="18" name="TextBox 17">
            <a:extLst>
              <a:ext uri="{FF2B5EF4-FFF2-40B4-BE49-F238E27FC236}">
                <a16:creationId xmlns:a16="http://schemas.microsoft.com/office/drawing/2014/main" id="{AFDA7B71-33EC-C7A4-5754-251F12A31181}"/>
              </a:ext>
            </a:extLst>
          </p:cNvPr>
          <p:cNvSpPr txBox="1"/>
          <p:nvPr/>
        </p:nvSpPr>
        <p:spPr>
          <a:xfrm>
            <a:off x="8954205" y="6406557"/>
            <a:ext cx="1849918" cy="333746"/>
          </a:xfrm>
          <a:prstGeom prst="rect">
            <a:avLst/>
          </a:prstGeom>
          <a:noFill/>
        </p:spPr>
        <p:txBody>
          <a:bodyPr wrap="square" rtlCol="0">
            <a:spAutoFit/>
          </a:bodyPr>
          <a:lstStyle/>
          <a:p>
            <a:pPr marL="0" indent="0" algn="just">
              <a:lnSpc>
                <a:spcPct val="150000"/>
              </a:lnSpc>
              <a:buNone/>
            </a:pPr>
            <a:r>
              <a:rPr lang="en-US" sz="1200" cap="none" dirty="0">
                <a:latin typeface="Arial Rounded MT Bold" panose="020F0704030504030204" pitchFamily="34" charset="0"/>
                <a:ea typeface="+mn-lt"/>
                <a:cs typeface="+mn-lt"/>
              </a:rPr>
              <a:t>12. </a:t>
            </a:r>
            <a:r>
              <a:rPr lang="en-US" sz="1200" dirty="0">
                <a:latin typeface="Arial Rounded MT Bold" panose="020F0704030504030204" pitchFamily="34" charset="0"/>
                <a:ea typeface="+mn-lt"/>
                <a:cs typeface="+mn-lt"/>
              </a:rPr>
              <a:t>VIEW BILL</a:t>
            </a:r>
            <a:endParaRPr lang="en-US" sz="1200" cap="none" dirty="0">
              <a:latin typeface="Arial Rounded MT Bold" panose="020F0704030504030204" pitchFamily="34" charset="0"/>
            </a:endParaRPr>
          </a:p>
        </p:txBody>
      </p:sp>
      <p:sp>
        <p:nvSpPr>
          <p:cNvPr id="19" name="TextBox 18">
            <a:extLst>
              <a:ext uri="{FF2B5EF4-FFF2-40B4-BE49-F238E27FC236}">
                <a16:creationId xmlns:a16="http://schemas.microsoft.com/office/drawing/2014/main" id="{9888444F-B65A-53F2-5888-69C39C2427B3}"/>
              </a:ext>
            </a:extLst>
          </p:cNvPr>
          <p:cNvSpPr txBox="1"/>
          <p:nvPr/>
        </p:nvSpPr>
        <p:spPr>
          <a:xfrm>
            <a:off x="3099541" y="6406557"/>
            <a:ext cx="2352174" cy="333746"/>
          </a:xfrm>
          <a:prstGeom prst="rect">
            <a:avLst/>
          </a:prstGeom>
          <a:noFill/>
        </p:spPr>
        <p:txBody>
          <a:bodyPr wrap="square" rtlCol="0">
            <a:spAutoFit/>
          </a:bodyPr>
          <a:lstStyle/>
          <a:p>
            <a:pPr marL="0" indent="0" algn="just">
              <a:lnSpc>
                <a:spcPct val="150000"/>
              </a:lnSpc>
              <a:buNone/>
            </a:pPr>
            <a:r>
              <a:rPr lang="en-US" sz="1200" cap="none" dirty="0">
                <a:latin typeface="Arial Rounded MT Bold" panose="020F0704030504030204" pitchFamily="34" charset="0"/>
                <a:ea typeface="+mn-lt"/>
                <a:cs typeface="+mn-lt"/>
              </a:rPr>
              <a:t>9. VIEW MEDICINE</a:t>
            </a:r>
            <a:endParaRPr lang="en-US" sz="1200" cap="none" dirty="0">
              <a:latin typeface="Arial Rounded MT Bold" panose="020F0704030504030204" pitchFamily="34" charset="0"/>
            </a:endParaRPr>
          </a:p>
        </p:txBody>
      </p:sp>
      <p:sp>
        <p:nvSpPr>
          <p:cNvPr id="20" name="TextBox 19">
            <a:extLst>
              <a:ext uri="{FF2B5EF4-FFF2-40B4-BE49-F238E27FC236}">
                <a16:creationId xmlns:a16="http://schemas.microsoft.com/office/drawing/2014/main" id="{77EA9624-ACCF-EAA2-6DEA-E5B95D14D148}"/>
              </a:ext>
            </a:extLst>
          </p:cNvPr>
          <p:cNvSpPr txBox="1"/>
          <p:nvPr/>
        </p:nvSpPr>
        <p:spPr>
          <a:xfrm>
            <a:off x="5074803" y="6406557"/>
            <a:ext cx="2904167" cy="333746"/>
          </a:xfrm>
          <a:prstGeom prst="rect">
            <a:avLst/>
          </a:prstGeom>
          <a:noFill/>
        </p:spPr>
        <p:txBody>
          <a:bodyPr wrap="square" rtlCol="0">
            <a:spAutoFit/>
          </a:bodyPr>
          <a:lstStyle/>
          <a:p>
            <a:pPr marL="0" indent="0" algn="just">
              <a:lnSpc>
                <a:spcPct val="150000"/>
              </a:lnSpc>
              <a:buNone/>
            </a:pPr>
            <a:r>
              <a:rPr lang="en-US" sz="1200" cap="none" dirty="0">
                <a:latin typeface="Arial Rounded MT Bold" panose="020F0704030504030204" pitchFamily="34" charset="0"/>
                <a:ea typeface="+mn-lt"/>
                <a:cs typeface="+mn-lt"/>
              </a:rPr>
              <a:t>10. UPDATE MEDICINE</a:t>
            </a:r>
            <a:endParaRPr lang="en-US" sz="1200" cap="none" dirty="0">
              <a:latin typeface="Arial Rounded MT Bold" panose="020F0704030504030204" pitchFamily="34" charset="0"/>
            </a:endParaRPr>
          </a:p>
        </p:txBody>
      </p:sp>
      <p:pic>
        <p:nvPicPr>
          <p:cNvPr id="3" name="Picture 2" descr="Graphical user interface, application&#10;&#10;Description automatically generated">
            <a:extLst>
              <a:ext uri="{FF2B5EF4-FFF2-40B4-BE49-F238E27FC236}">
                <a16:creationId xmlns:a16="http://schemas.microsoft.com/office/drawing/2014/main" id="{FA280BF1-61D2-1128-6FCA-22D00E5002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603" y="1259771"/>
            <a:ext cx="7093357" cy="4358192"/>
          </a:xfrm>
          <a:prstGeom prst="rect">
            <a:avLst/>
          </a:prstGeom>
          <a:effectLst>
            <a:outerShdw blurRad="50800" dist="38100" dir="5400000" algn="t" rotWithShape="0">
              <a:prstClr val="black">
                <a:alpha val="40000"/>
              </a:prstClr>
            </a:outerShdw>
            <a:softEdge rad="38100"/>
          </a:effectLst>
        </p:spPr>
      </p:pic>
      <p:pic>
        <p:nvPicPr>
          <p:cNvPr id="25" name="Picture 24" descr="Graphical user interface, application&#10;&#10;Description automatically generated">
            <a:extLst>
              <a:ext uri="{FF2B5EF4-FFF2-40B4-BE49-F238E27FC236}">
                <a16:creationId xmlns:a16="http://schemas.microsoft.com/office/drawing/2014/main" id="{FDDA263C-2747-B233-D9F3-D0134D5EF4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5194" y="-918433"/>
            <a:ext cx="1282546" cy="747243"/>
          </a:xfrm>
          <a:prstGeom prst="rect">
            <a:avLst/>
          </a:prstGeom>
          <a:solidFill>
            <a:schemeClr val="tx1"/>
          </a:solidFill>
          <a:effectLst>
            <a:outerShdw blurRad="50800" dist="38100" dir="5400000" algn="t" rotWithShape="0">
              <a:prstClr val="black">
                <a:alpha val="40000"/>
              </a:prstClr>
            </a:outerShdw>
          </a:effectLst>
        </p:spPr>
      </p:pic>
      <p:pic>
        <p:nvPicPr>
          <p:cNvPr id="9" name="Picture 8" descr="Graphical user interface, application&#10;&#10;Description automatically generated">
            <a:extLst>
              <a:ext uri="{FF2B5EF4-FFF2-40B4-BE49-F238E27FC236}">
                <a16:creationId xmlns:a16="http://schemas.microsoft.com/office/drawing/2014/main" id="{B751D2F7-AA1F-B260-6CDC-EA7A152A67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74" y="6626233"/>
            <a:ext cx="344461" cy="199493"/>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003074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3000"/>
            <a:lum/>
          </a:blip>
          <a:srcRect/>
          <a:stretch>
            <a:fillRect t="-22000" b="-22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875E8D-D186-B163-5666-2850BA7C6838}"/>
              </a:ext>
            </a:extLst>
          </p:cNvPr>
          <p:cNvSpPr txBox="1"/>
          <p:nvPr/>
        </p:nvSpPr>
        <p:spPr>
          <a:xfrm>
            <a:off x="786250" y="482493"/>
            <a:ext cx="3913902" cy="461665"/>
          </a:xfrm>
          <a:prstGeom prst="rect">
            <a:avLst/>
          </a:prstGeom>
          <a:noFill/>
        </p:spPr>
        <p:txBody>
          <a:bodyPr wrap="square" rtlCol="0">
            <a:spAutoFit/>
          </a:bodyPr>
          <a:lstStyle/>
          <a:p>
            <a:pPr lvl="0"/>
            <a:r>
              <a:rPr lang="en-US" sz="2400" u="sng" dirty="0">
                <a:latin typeface="Algerian" panose="04020705040A02060702" pitchFamily="82" charset="0"/>
              </a:rPr>
              <a:t>MODULES AND SNAPSHOTS</a:t>
            </a:r>
          </a:p>
        </p:txBody>
      </p:sp>
      <p:sp>
        <p:nvSpPr>
          <p:cNvPr id="5" name="TextBox 4">
            <a:extLst>
              <a:ext uri="{FF2B5EF4-FFF2-40B4-BE49-F238E27FC236}">
                <a16:creationId xmlns:a16="http://schemas.microsoft.com/office/drawing/2014/main" id="{1F0BE4EA-D92F-920D-D25C-70EA690EB976}"/>
              </a:ext>
            </a:extLst>
          </p:cNvPr>
          <p:cNvSpPr txBox="1"/>
          <p:nvPr/>
        </p:nvSpPr>
        <p:spPr>
          <a:xfrm>
            <a:off x="9130190" y="6467569"/>
            <a:ext cx="1622716" cy="276999"/>
          </a:xfrm>
          <a:prstGeom prst="rect">
            <a:avLst/>
          </a:prstGeom>
          <a:noFill/>
        </p:spPr>
        <p:txBody>
          <a:bodyPr wrap="square" rtlCol="0">
            <a:spAutoFit/>
          </a:bodyPr>
          <a:lstStyle/>
          <a:p>
            <a:pPr lvl="0"/>
            <a:r>
              <a:rPr lang="en-US" sz="1200" dirty="0"/>
              <a:t>SAMPLE CODE</a:t>
            </a:r>
          </a:p>
        </p:txBody>
      </p:sp>
      <p:sp>
        <p:nvSpPr>
          <p:cNvPr id="6" name="TextBox 5">
            <a:extLst>
              <a:ext uri="{FF2B5EF4-FFF2-40B4-BE49-F238E27FC236}">
                <a16:creationId xmlns:a16="http://schemas.microsoft.com/office/drawing/2014/main" id="{38122DBA-E961-CF64-8F6D-25A70CB24AA8}"/>
              </a:ext>
            </a:extLst>
          </p:cNvPr>
          <p:cNvSpPr txBox="1"/>
          <p:nvPr/>
        </p:nvSpPr>
        <p:spPr>
          <a:xfrm>
            <a:off x="10338092" y="6465823"/>
            <a:ext cx="2807280" cy="276999"/>
          </a:xfrm>
          <a:prstGeom prst="rect">
            <a:avLst/>
          </a:prstGeom>
          <a:noFill/>
        </p:spPr>
        <p:txBody>
          <a:bodyPr wrap="square" rtlCol="0">
            <a:spAutoFit/>
          </a:bodyPr>
          <a:lstStyle/>
          <a:p>
            <a:pPr lvl="0"/>
            <a:r>
              <a:rPr lang="en-US" sz="1200" dirty="0"/>
              <a:t>OUTCOME OF THE PROJECT</a:t>
            </a:r>
          </a:p>
        </p:txBody>
      </p:sp>
      <p:sp>
        <p:nvSpPr>
          <p:cNvPr id="7" name="TextBox 6">
            <a:extLst>
              <a:ext uri="{FF2B5EF4-FFF2-40B4-BE49-F238E27FC236}">
                <a16:creationId xmlns:a16="http://schemas.microsoft.com/office/drawing/2014/main" id="{E5DA412E-5863-7E41-9E99-58F8CE05851A}"/>
              </a:ext>
            </a:extLst>
          </p:cNvPr>
          <p:cNvSpPr txBox="1"/>
          <p:nvPr/>
        </p:nvSpPr>
        <p:spPr>
          <a:xfrm>
            <a:off x="11183438" y="6604323"/>
            <a:ext cx="1539589" cy="276999"/>
          </a:xfrm>
          <a:prstGeom prst="rect">
            <a:avLst/>
          </a:prstGeom>
          <a:noFill/>
        </p:spPr>
        <p:txBody>
          <a:bodyPr wrap="square" rtlCol="0">
            <a:spAutoFit/>
          </a:bodyPr>
          <a:lstStyle/>
          <a:p>
            <a:pPr lvl="0"/>
            <a:r>
              <a:rPr lang="en-US" sz="1200" dirty="0"/>
              <a:t>CONCLUSION</a:t>
            </a:r>
          </a:p>
        </p:txBody>
      </p:sp>
      <p:sp>
        <p:nvSpPr>
          <p:cNvPr id="10" name="TextBox 9">
            <a:extLst>
              <a:ext uri="{FF2B5EF4-FFF2-40B4-BE49-F238E27FC236}">
                <a16:creationId xmlns:a16="http://schemas.microsoft.com/office/drawing/2014/main" id="{62B9254D-4438-9B7D-867B-626B9AEA906C}"/>
              </a:ext>
            </a:extLst>
          </p:cNvPr>
          <p:cNvSpPr txBox="1"/>
          <p:nvPr/>
        </p:nvSpPr>
        <p:spPr>
          <a:xfrm>
            <a:off x="8148851" y="1684743"/>
            <a:ext cx="3684561" cy="4193905"/>
          </a:xfrm>
          <a:prstGeom prst="rect">
            <a:avLst/>
          </a:prstGeom>
          <a:noFill/>
        </p:spPr>
        <p:txBody>
          <a:bodyPr wrap="square" rtlCol="0">
            <a:spAutoFit/>
          </a:bodyPr>
          <a:lstStyle/>
          <a:p>
            <a:pPr algn="just">
              <a:lnSpc>
                <a:spcPct val="150000"/>
              </a:lnSpc>
            </a:pPr>
            <a:r>
              <a:rPr lang="en-US" dirty="0">
                <a:latin typeface="Arial Rounded MT Bold" panose="020F0704030504030204" pitchFamily="34" charset="0"/>
                <a:ea typeface="+mn-lt"/>
                <a:cs typeface="+mn-lt"/>
              </a:rPr>
              <a:t>The administrator must enter the pharmacist's username and click the search button. Following that, all fields must be completed with the data belonging to that specific user; otherwise, an error pop-up will appear. After making changes, the database administrator can save by selecting update.</a:t>
            </a:r>
          </a:p>
        </p:txBody>
      </p:sp>
      <p:sp>
        <p:nvSpPr>
          <p:cNvPr id="12" name="TextBox 11">
            <a:extLst>
              <a:ext uri="{FF2B5EF4-FFF2-40B4-BE49-F238E27FC236}">
                <a16:creationId xmlns:a16="http://schemas.microsoft.com/office/drawing/2014/main" id="{5BED85A0-4BEA-F2EA-9674-6138EDF423BE}"/>
              </a:ext>
            </a:extLst>
          </p:cNvPr>
          <p:cNvSpPr txBox="1"/>
          <p:nvPr/>
        </p:nvSpPr>
        <p:spPr>
          <a:xfrm>
            <a:off x="5465280" y="6406557"/>
            <a:ext cx="2382175" cy="333746"/>
          </a:xfrm>
          <a:prstGeom prst="rect">
            <a:avLst/>
          </a:prstGeom>
          <a:noFill/>
        </p:spPr>
        <p:txBody>
          <a:bodyPr wrap="square" rtlCol="0">
            <a:spAutoFit/>
          </a:bodyPr>
          <a:lstStyle/>
          <a:p>
            <a:pPr marL="0" indent="0" algn="just">
              <a:lnSpc>
                <a:spcPct val="150000"/>
              </a:lnSpc>
              <a:buNone/>
            </a:pPr>
            <a:r>
              <a:rPr lang="en-US" sz="1200" dirty="0">
                <a:latin typeface="Arial Rounded MT Bold" panose="020F0704030504030204" pitchFamily="34" charset="0"/>
                <a:ea typeface="+mn-lt"/>
                <a:cs typeface="+mn-lt"/>
              </a:rPr>
              <a:t>11</a:t>
            </a:r>
            <a:r>
              <a:rPr lang="en-US" sz="1200" cap="none" dirty="0">
                <a:latin typeface="Arial Rounded MT Bold" panose="020F0704030504030204" pitchFamily="34" charset="0"/>
                <a:ea typeface="+mn-lt"/>
                <a:cs typeface="+mn-lt"/>
              </a:rPr>
              <a:t>. </a:t>
            </a:r>
            <a:r>
              <a:rPr lang="en-US" sz="1200" dirty="0">
                <a:latin typeface="Arial Rounded MT Bold" panose="020F0704030504030204" pitchFamily="34" charset="0"/>
                <a:ea typeface="+mn-lt"/>
                <a:cs typeface="+mn-lt"/>
              </a:rPr>
              <a:t>SELL MEDICINE</a:t>
            </a:r>
            <a:endParaRPr lang="en-US" sz="1200" cap="none" dirty="0">
              <a:latin typeface="Arial Rounded MT Bold" panose="020F0704030504030204" pitchFamily="34" charset="0"/>
            </a:endParaRPr>
          </a:p>
        </p:txBody>
      </p:sp>
      <p:sp>
        <p:nvSpPr>
          <p:cNvPr id="13" name="TextBox 12">
            <a:extLst>
              <a:ext uri="{FF2B5EF4-FFF2-40B4-BE49-F238E27FC236}">
                <a16:creationId xmlns:a16="http://schemas.microsoft.com/office/drawing/2014/main" id="{C456F10F-27D2-7FD9-19F5-0BE1F4014EC1}"/>
              </a:ext>
            </a:extLst>
          </p:cNvPr>
          <p:cNvSpPr txBox="1"/>
          <p:nvPr/>
        </p:nvSpPr>
        <p:spPr>
          <a:xfrm>
            <a:off x="7619136" y="6124498"/>
            <a:ext cx="2463104" cy="333746"/>
          </a:xfrm>
          <a:prstGeom prst="rect">
            <a:avLst/>
          </a:prstGeom>
          <a:noFill/>
        </p:spPr>
        <p:txBody>
          <a:bodyPr wrap="square" rtlCol="0">
            <a:spAutoFit/>
          </a:bodyPr>
          <a:lstStyle/>
          <a:p>
            <a:pPr marL="0" indent="0" algn="just">
              <a:lnSpc>
                <a:spcPct val="150000"/>
              </a:lnSpc>
              <a:buNone/>
            </a:pPr>
            <a:r>
              <a:rPr lang="en-US" sz="1200" cap="none" dirty="0">
                <a:latin typeface="Arial Rounded MT Bold" panose="020F0704030504030204" pitchFamily="34" charset="0"/>
                <a:ea typeface="+mn-lt"/>
                <a:cs typeface="+mn-lt"/>
              </a:rPr>
              <a:t>8. </a:t>
            </a:r>
            <a:r>
              <a:rPr lang="en-US" sz="1200" dirty="0">
                <a:latin typeface="Arial Rounded MT Bold" panose="020F0704030504030204" pitchFamily="34" charset="0"/>
                <a:ea typeface="+mn-lt"/>
                <a:cs typeface="+mn-lt"/>
              </a:rPr>
              <a:t>ADD MEDICINE</a:t>
            </a:r>
            <a:endParaRPr lang="en-US" sz="1200" cap="none" dirty="0">
              <a:latin typeface="Arial Rounded MT Bold" panose="020F0704030504030204" pitchFamily="34" charset="0"/>
            </a:endParaRPr>
          </a:p>
        </p:txBody>
      </p:sp>
      <p:sp>
        <p:nvSpPr>
          <p:cNvPr id="14" name="TextBox 13">
            <a:extLst>
              <a:ext uri="{FF2B5EF4-FFF2-40B4-BE49-F238E27FC236}">
                <a16:creationId xmlns:a16="http://schemas.microsoft.com/office/drawing/2014/main" id="{05ECC2C0-7334-C1AF-6E75-68161818B91F}"/>
              </a:ext>
            </a:extLst>
          </p:cNvPr>
          <p:cNvSpPr txBox="1"/>
          <p:nvPr/>
        </p:nvSpPr>
        <p:spPr>
          <a:xfrm>
            <a:off x="8168253" y="1252417"/>
            <a:ext cx="2382176" cy="454420"/>
          </a:xfrm>
          <a:prstGeom prst="rect">
            <a:avLst/>
          </a:prstGeom>
          <a:noFill/>
        </p:spPr>
        <p:txBody>
          <a:bodyPr wrap="square" rtlCol="0">
            <a:spAutoFit/>
          </a:bodyPr>
          <a:lstStyle/>
          <a:p>
            <a:pPr marL="0" indent="0" algn="just">
              <a:lnSpc>
                <a:spcPct val="150000"/>
              </a:lnSpc>
              <a:buNone/>
            </a:pPr>
            <a:r>
              <a:rPr lang="en-US" dirty="0">
                <a:latin typeface="Arial Rounded MT Bold" panose="020F0704030504030204" pitchFamily="34" charset="0"/>
                <a:ea typeface="+mn-lt"/>
                <a:cs typeface="+mn-lt"/>
              </a:rPr>
              <a:t>5</a:t>
            </a:r>
            <a:r>
              <a:rPr lang="en-US" cap="none" dirty="0">
                <a:latin typeface="Arial Rounded MT Bold" panose="020F0704030504030204" pitchFamily="34" charset="0"/>
                <a:ea typeface="+mn-lt"/>
                <a:cs typeface="+mn-lt"/>
              </a:rPr>
              <a:t>. UPDATE USER</a:t>
            </a:r>
            <a:endParaRPr lang="en-US" cap="none" dirty="0">
              <a:latin typeface="Arial Rounded MT Bold" panose="020F0704030504030204" pitchFamily="34" charset="0"/>
            </a:endParaRPr>
          </a:p>
        </p:txBody>
      </p:sp>
      <p:sp>
        <p:nvSpPr>
          <p:cNvPr id="15" name="TextBox 14">
            <a:extLst>
              <a:ext uri="{FF2B5EF4-FFF2-40B4-BE49-F238E27FC236}">
                <a16:creationId xmlns:a16="http://schemas.microsoft.com/office/drawing/2014/main" id="{1E484F7B-7E68-64C6-BFFF-E8EE7EFE49A8}"/>
              </a:ext>
            </a:extLst>
          </p:cNvPr>
          <p:cNvSpPr txBox="1"/>
          <p:nvPr/>
        </p:nvSpPr>
        <p:spPr>
          <a:xfrm>
            <a:off x="5217363" y="6139452"/>
            <a:ext cx="3570151" cy="333746"/>
          </a:xfrm>
          <a:prstGeom prst="rect">
            <a:avLst/>
          </a:prstGeom>
          <a:noFill/>
        </p:spPr>
        <p:txBody>
          <a:bodyPr wrap="square" rtlCol="0">
            <a:spAutoFit/>
          </a:bodyPr>
          <a:lstStyle/>
          <a:p>
            <a:pPr marL="0" indent="0" algn="just">
              <a:lnSpc>
                <a:spcPct val="150000"/>
              </a:lnSpc>
              <a:buNone/>
            </a:pPr>
            <a:r>
              <a:rPr lang="en-US" sz="1200" cap="none" dirty="0">
                <a:latin typeface="Arial Rounded MT Bold" panose="020F0704030504030204" pitchFamily="34" charset="0"/>
                <a:ea typeface="+mn-lt"/>
                <a:cs typeface="+mn-lt"/>
              </a:rPr>
              <a:t>7. DASHBOARD (Pharmacist)</a:t>
            </a:r>
            <a:endParaRPr lang="en-US" sz="1200" cap="none" dirty="0">
              <a:latin typeface="Arial Rounded MT Bold" panose="020F0704030504030204" pitchFamily="34" charset="0"/>
            </a:endParaRPr>
          </a:p>
        </p:txBody>
      </p:sp>
      <p:sp>
        <p:nvSpPr>
          <p:cNvPr id="16" name="TextBox 15">
            <a:extLst>
              <a:ext uri="{FF2B5EF4-FFF2-40B4-BE49-F238E27FC236}">
                <a16:creationId xmlns:a16="http://schemas.microsoft.com/office/drawing/2014/main" id="{B8C7EB32-A342-9FE6-AE32-144A0E34CB97}"/>
              </a:ext>
            </a:extLst>
          </p:cNvPr>
          <p:cNvSpPr txBox="1"/>
          <p:nvPr/>
        </p:nvSpPr>
        <p:spPr>
          <a:xfrm>
            <a:off x="3177335" y="6155269"/>
            <a:ext cx="1849918" cy="333746"/>
          </a:xfrm>
          <a:prstGeom prst="rect">
            <a:avLst/>
          </a:prstGeom>
          <a:noFill/>
        </p:spPr>
        <p:txBody>
          <a:bodyPr wrap="square" rtlCol="0">
            <a:spAutoFit/>
          </a:bodyPr>
          <a:lstStyle/>
          <a:p>
            <a:pPr marL="0" indent="0" algn="just">
              <a:lnSpc>
                <a:spcPct val="150000"/>
              </a:lnSpc>
              <a:buNone/>
            </a:pPr>
            <a:r>
              <a:rPr lang="en-US" sz="1200" dirty="0">
                <a:latin typeface="Arial Rounded MT Bold" panose="020F0704030504030204" pitchFamily="34" charset="0"/>
                <a:ea typeface="+mn-lt"/>
                <a:cs typeface="+mn-lt"/>
              </a:rPr>
              <a:t>6</a:t>
            </a:r>
            <a:r>
              <a:rPr lang="en-US" sz="1200" cap="none" dirty="0">
                <a:latin typeface="Arial Rounded MT Bold" panose="020F0704030504030204" pitchFamily="34" charset="0"/>
                <a:ea typeface="+mn-lt"/>
                <a:cs typeface="+mn-lt"/>
              </a:rPr>
              <a:t>. VIEW USER</a:t>
            </a:r>
            <a:endParaRPr lang="en-US" sz="1200" cap="none" dirty="0">
              <a:latin typeface="Arial Rounded MT Bold" panose="020F0704030504030204" pitchFamily="34" charset="0"/>
            </a:endParaRPr>
          </a:p>
        </p:txBody>
      </p:sp>
      <p:sp>
        <p:nvSpPr>
          <p:cNvPr id="18" name="TextBox 17">
            <a:extLst>
              <a:ext uri="{FF2B5EF4-FFF2-40B4-BE49-F238E27FC236}">
                <a16:creationId xmlns:a16="http://schemas.microsoft.com/office/drawing/2014/main" id="{AFDA7B71-33EC-C7A4-5754-251F12A31181}"/>
              </a:ext>
            </a:extLst>
          </p:cNvPr>
          <p:cNvSpPr txBox="1"/>
          <p:nvPr/>
        </p:nvSpPr>
        <p:spPr>
          <a:xfrm>
            <a:off x="7555707" y="6406557"/>
            <a:ext cx="1849918" cy="333746"/>
          </a:xfrm>
          <a:prstGeom prst="rect">
            <a:avLst/>
          </a:prstGeom>
          <a:noFill/>
        </p:spPr>
        <p:txBody>
          <a:bodyPr wrap="square" rtlCol="0">
            <a:spAutoFit/>
          </a:bodyPr>
          <a:lstStyle/>
          <a:p>
            <a:pPr marL="0" indent="0" algn="just">
              <a:lnSpc>
                <a:spcPct val="150000"/>
              </a:lnSpc>
              <a:buNone/>
            </a:pPr>
            <a:r>
              <a:rPr lang="en-US" sz="1200" cap="none" dirty="0">
                <a:latin typeface="Arial Rounded MT Bold" panose="020F0704030504030204" pitchFamily="34" charset="0"/>
                <a:ea typeface="+mn-lt"/>
                <a:cs typeface="+mn-lt"/>
              </a:rPr>
              <a:t>12. </a:t>
            </a:r>
            <a:r>
              <a:rPr lang="en-US" sz="1200" dirty="0">
                <a:latin typeface="Arial Rounded MT Bold" panose="020F0704030504030204" pitchFamily="34" charset="0"/>
                <a:ea typeface="+mn-lt"/>
                <a:cs typeface="+mn-lt"/>
              </a:rPr>
              <a:t>VIEW BILL</a:t>
            </a:r>
            <a:endParaRPr lang="en-US" sz="1200" cap="none" dirty="0">
              <a:latin typeface="Arial Rounded MT Bold" panose="020F0704030504030204" pitchFamily="34" charset="0"/>
            </a:endParaRPr>
          </a:p>
        </p:txBody>
      </p:sp>
      <p:sp>
        <p:nvSpPr>
          <p:cNvPr id="19" name="TextBox 18">
            <a:extLst>
              <a:ext uri="{FF2B5EF4-FFF2-40B4-BE49-F238E27FC236}">
                <a16:creationId xmlns:a16="http://schemas.microsoft.com/office/drawing/2014/main" id="{9888444F-B65A-53F2-5888-69C39C2427B3}"/>
              </a:ext>
            </a:extLst>
          </p:cNvPr>
          <p:cNvSpPr txBox="1"/>
          <p:nvPr/>
        </p:nvSpPr>
        <p:spPr>
          <a:xfrm>
            <a:off x="1163160" y="6406557"/>
            <a:ext cx="2352174" cy="333746"/>
          </a:xfrm>
          <a:prstGeom prst="rect">
            <a:avLst/>
          </a:prstGeom>
          <a:noFill/>
        </p:spPr>
        <p:txBody>
          <a:bodyPr wrap="square" rtlCol="0">
            <a:spAutoFit/>
          </a:bodyPr>
          <a:lstStyle/>
          <a:p>
            <a:pPr marL="0" indent="0" algn="just">
              <a:lnSpc>
                <a:spcPct val="150000"/>
              </a:lnSpc>
              <a:buNone/>
            </a:pPr>
            <a:r>
              <a:rPr lang="en-US" sz="1200" cap="none" dirty="0">
                <a:latin typeface="Arial Rounded MT Bold" panose="020F0704030504030204" pitchFamily="34" charset="0"/>
                <a:ea typeface="+mn-lt"/>
                <a:cs typeface="+mn-lt"/>
              </a:rPr>
              <a:t>9. VIEW MEDICINE</a:t>
            </a:r>
            <a:endParaRPr lang="en-US" sz="1200" cap="none" dirty="0">
              <a:latin typeface="Arial Rounded MT Bold" panose="020F0704030504030204" pitchFamily="34" charset="0"/>
            </a:endParaRPr>
          </a:p>
        </p:txBody>
      </p:sp>
      <p:sp>
        <p:nvSpPr>
          <p:cNvPr id="20" name="TextBox 19">
            <a:extLst>
              <a:ext uri="{FF2B5EF4-FFF2-40B4-BE49-F238E27FC236}">
                <a16:creationId xmlns:a16="http://schemas.microsoft.com/office/drawing/2014/main" id="{77EA9624-ACCF-EAA2-6DEA-E5B95D14D148}"/>
              </a:ext>
            </a:extLst>
          </p:cNvPr>
          <p:cNvSpPr txBox="1"/>
          <p:nvPr/>
        </p:nvSpPr>
        <p:spPr>
          <a:xfrm>
            <a:off x="3149177" y="6406557"/>
            <a:ext cx="2904167" cy="333746"/>
          </a:xfrm>
          <a:prstGeom prst="rect">
            <a:avLst/>
          </a:prstGeom>
          <a:noFill/>
        </p:spPr>
        <p:txBody>
          <a:bodyPr wrap="square" rtlCol="0">
            <a:spAutoFit/>
          </a:bodyPr>
          <a:lstStyle/>
          <a:p>
            <a:pPr marL="0" indent="0" algn="just">
              <a:lnSpc>
                <a:spcPct val="150000"/>
              </a:lnSpc>
              <a:buNone/>
            </a:pPr>
            <a:r>
              <a:rPr lang="en-US" sz="1200" cap="none" dirty="0">
                <a:latin typeface="Arial Rounded MT Bold" panose="020F0704030504030204" pitchFamily="34" charset="0"/>
                <a:ea typeface="+mn-lt"/>
                <a:cs typeface="+mn-lt"/>
              </a:rPr>
              <a:t>10. UPDATE MEDICINE</a:t>
            </a:r>
            <a:endParaRPr lang="en-US" sz="1200" cap="none" dirty="0">
              <a:latin typeface="Arial Rounded MT Bold" panose="020F0704030504030204" pitchFamily="34" charset="0"/>
            </a:endParaRPr>
          </a:p>
        </p:txBody>
      </p:sp>
      <p:pic>
        <p:nvPicPr>
          <p:cNvPr id="9" name="Picture 8" descr="Graphical user interface, application&#10;&#10;Description automatically generated">
            <a:extLst>
              <a:ext uri="{FF2B5EF4-FFF2-40B4-BE49-F238E27FC236}">
                <a16:creationId xmlns:a16="http://schemas.microsoft.com/office/drawing/2014/main" id="{B751D2F7-AA1F-B260-6CDC-EA7A152A67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479976"/>
            <a:ext cx="6870457" cy="4193905"/>
          </a:xfrm>
          <a:prstGeom prst="rect">
            <a:avLst/>
          </a:prstGeom>
          <a:effectLst>
            <a:outerShdw blurRad="50800" dist="38100" dir="5400000" algn="t" rotWithShape="0">
              <a:prstClr val="black">
                <a:alpha val="40000"/>
              </a:prstClr>
            </a:outerShdw>
            <a:softEdge rad="38100"/>
          </a:effectLst>
        </p:spPr>
      </p:pic>
      <p:pic>
        <p:nvPicPr>
          <p:cNvPr id="11" name="Picture 10" descr="Table&#10;&#10;Description automatically generated">
            <a:extLst>
              <a:ext uri="{FF2B5EF4-FFF2-40B4-BE49-F238E27FC236}">
                <a16:creationId xmlns:a16="http://schemas.microsoft.com/office/drawing/2014/main" id="{3F934EAB-4A01-F616-D1CB-CEB8E36D8E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16" y="6551914"/>
            <a:ext cx="484218" cy="283489"/>
          </a:xfrm>
          <a:prstGeom prst="rect">
            <a:avLst/>
          </a:prstGeom>
        </p:spPr>
      </p:pic>
    </p:spTree>
    <p:extLst>
      <p:ext uri="{BB962C8B-B14F-4D97-AF65-F5344CB8AC3E}">
        <p14:creationId xmlns:p14="http://schemas.microsoft.com/office/powerpoint/2010/main" val="1009964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1000"/>
            <a:lum/>
          </a:blip>
          <a:srcRect/>
          <a:stretch>
            <a:fillRect t="-22000" b="-22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875E8D-D186-B163-5666-2850BA7C6838}"/>
              </a:ext>
            </a:extLst>
          </p:cNvPr>
          <p:cNvSpPr txBox="1"/>
          <p:nvPr/>
        </p:nvSpPr>
        <p:spPr>
          <a:xfrm>
            <a:off x="786250" y="482493"/>
            <a:ext cx="3913902" cy="461665"/>
          </a:xfrm>
          <a:prstGeom prst="rect">
            <a:avLst/>
          </a:prstGeom>
          <a:noFill/>
        </p:spPr>
        <p:txBody>
          <a:bodyPr wrap="square" rtlCol="0">
            <a:spAutoFit/>
          </a:bodyPr>
          <a:lstStyle/>
          <a:p>
            <a:pPr lvl="0"/>
            <a:r>
              <a:rPr lang="en-US" sz="2400" u="sng" dirty="0">
                <a:solidFill>
                  <a:schemeClr val="bg1"/>
                </a:solidFill>
                <a:latin typeface="Algerian" panose="04020705040A02060702" pitchFamily="82" charset="0"/>
              </a:rPr>
              <a:t>MODULES AND SNAPSHOTS</a:t>
            </a:r>
          </a:p>
        </p:txBody>
      </p:sp>
      <p:sp>
        <p:nvSpPr>
          <p:cNvPr id="5" name="TextBox 4">
            <a:extLst>
              <a:ext uri="{FF2B5EF4-FFF2-40B4-BE49-F238E27FC236}">
                <a16:creationId xmlns:a16="http://schemas.microsoft.com/office/drawing/2014/main" id="{1F0BE4EA-D92F-920D-D25C-70EA690EB976}"/>
              </a:ext>
            </a:extLst>
          </p:cNvPr>
          <p:cNvSpPr txBox="1"/>
          <p:nvPr/>
        </p:nvSpPr>
        <p:spPr>
          <a:xfrm>
            <a:off x="7925330" y="6467569"/>
            <a:ext cx="1622716" cy="276999"/>
          </a:xfrm>
          <a:prstGeom prst="rect">
            <a:avLst/>
          </a:prstGeom>
          <a:noFill/>
        </p:spPr>
        <p:txBody>
          <a:bodyPr wrap="square" rtlCol="0">
            <a:spAutoFit/>
          </a:bodyPr>
          <a:lstStyle/>
          <a:p>
            <a:pPr lvl="0"/>
            <a:r>
              <a:rPr lang="en-US" sz="1200" dirty="0">
                <a:solidFill>
                  <a:schemeClr val="bg1"/>
                </a:solidFill>
              </a:rPr>
              <a:t>SAMPLE CODE</a:t>
            </a:r>
          </a:p>
        </p:txBody>
      </p:sp>
      <p:sp>
        <p:nvSpPr>
          <p:cNvPr id="6" name="TextBox 5">
            <a:extLst>
              <a:ext uri="{FF2B5EF4-FFF2-40B4-BE49-F238E27FC236}">
                <a16:creationId xmlns:a16="http://schemas.microsoft.com/office/drawing/2014/main" id="{38122DBA-E961-CF64-8F6D-25A70CB24AA8}"/>
              </a:ext>
            </a:extLst>
          </p:cNvPr>
          <p:cNvSpPr txBox="1"/>
          <p:nvPr/>
        </p:nvSpPr>
        <p:spPr>
          <a:xfrm>
            <a:off x="9111719" y="6465823"/>
            <a:ext cx="2807280" cy="276999"/>
          </a:xfrm>
          <a:prstGeom prst="rect">
            <a:avLst/>
          </a:prstGeom>
          <a:noFill/>
        </p:spPr>
        <p:txBody>
          <a:bodyPr wrap="square" rtlCol="0">
            <a:spAutoFit/>
          </a:bodyPr>
          <a:lstStyle/>
          <a:p>
            <a:pPr lvl="0"/>
            <a:r>
              <a:rPr lang="en-US" sz="1200" dirty="0">
                <a:solidFill>
                  <a:schemeClr val="bg1"/>
                </a:solidFill>
              </a:rPr>
              <a:t>OUTCOME OF THE PROJECT</a:t>
            </a:r>
          </a:p>
        </p:txBody>
      </p:sp>
      <p:sp>
        <p:nvSpPr>
          <p:cNvPr id="7" name="TextBox 6">
            <a:extLst>
              <a:ext uri="{FF2B5EF4-FFF2-40B4-BE49-F238E27FC236}">
                <a16:creationId xmlns:a16="http://schemas.microsoft.com/office/drawing/2014/main" id="{E5DA412E-5863-7E41-9E99-58F8CE05851A}"/>
              </a:ext>
            </a:extLst>
          </p:cNvPr>
          <p:cNvSpPr txBox="1"/>
          <p:nvPr/>
        </p:nvSpPr>
        <p:spPr>
          <a:xfrm>
            <a:off x="11183438" y="6464473"/>
            <a:ext cx="1539589" cy="276999"/>
          </a:xfrm>
          <a:prstGeom prst="rect">
            <a:avLst/>
          </a:prstGeom>
          <a:noFill/>
        </p:spPr>
        <p:txBody>
          <a:bodyPr wrap="square" rtlCol="0">
            <a:spAutoFit/>
          </a:bodyPr>
          <a:lstStyle/>
          <a:p>
            <a:pPr lvl="0"/>
            <a:r>
              <a:rPr lang="en-US" sz="1200" dirty="0">
                <a:solidFill>
                  <a:schemeClr val="bg1"/>
                </a:solidFill>
              </a:rPr>
              <a:t>CONCLUSION</a:t>
            </a:r>
          </a:p>
        </p:txBody>
      </p:sp>
      <p:sp>
        <p:nvSpPr>
          <p:cNvPr id="10" name="TextBox 9">
            <a:extLst>
              <a:ext uri="{FF2B5EF4-FFF2-40B4-BE49-F238E27FC236}">
                <a16:creationId xmlns:a16="http://schemas.microsoft.com/office/drawing/2014/main" id="{62B9254D-4438-9B7D-867B-626B9AEA906C}"/>
              </a:ext>
            </a:extLst>
          </p:cNvPr>
          <p:cNvSpPr txBox="1"/>
          <p:nvPr/>
        </p:nvSpPr>
        <p:spPr>
          <a:xfrm>
            <a:off x="786250" y="1648468"/>
            <a:ext cx="3684561" cy="4193905"/>
          </a:xfrm>
          <a:prstGeom prst="rect">
            <a:avLst/>
          </a:prstGeom>
          <a:noFill/>
        </p:spPr>
        <p:txBody>
          <a:bodyPr wrap="square" rtlCol="0">
            <a:spAutoFit/>
          </a:bodyPr>
          <a:lstStyle/>
          <a:p>
            <a:pPr algn="just">
              <a:lnSpc>
                <a:spcPct val="150000"/>
              </a:lnSpc>
            </a:pPr>
            <a:r>
              <a:rPr lang="en-GB" dirty="0">
                <a:solidFill>
                  <a:schemeClr val="bg1"/>
                </a:solidFill>
                <a:latin typeface="Arial Rounded MT Bold" panose="020F0704030504030204" pitchFamily="34" charset="0"/>
              </a:rPr>
              <a:t>In this module the admin can view all the users in the database. By selecting a specific row in this module, admin can delete any user and the same will be updated in database. In order to close this application, you must have to use the button in top-right corner. </a:t>
            </a:r>
            <a:endParaRPr lang="en-US" dirty="0">
              <a:solidFill>
                <a:schemeClr val="bg1"/>
              </a:solidFill>
              <a:latin typeface="Arial Rounded MT Bold" panose="020F0704030504030204" pitchFamily="34" charset="0"/>
              <a:ea typeface="+mn-lt"/>
              <a:cs typeface="+mn-lt"/>
            </a:endParaRPr>
          </a:p>
        </p:txBody>
      </p:sp>
      <p:sp>
        <p:nvSpPr>
          <p:cNvPr id="12" name="TextBox 11">
            <a:extLst>
              <a:ext uri="{FF2B5EF4-FFF2-40B4-BE49-F238E27FC236}">
                <a16:creationId xmlns:a16="http://schemas.microsoft.com/office/drawing/2014/main" id="{5BED85A0-4BEA-F2EA-9674-6138EDF423BE}"/>
              </a:ext>
            </a:extLst>
          </p:cNvPr>
          <p:cNvSpPr txBox="1"/>
          <p:nvPr/>
        </p:nvSpPr>
        <p:spPr>
          <a:xfrm>
            <a:off x="3550417" y="6406557"/>
            <a:ext cx="2382175" cy="333746"/>
          </a:xfrm>
          <a:prstGeom prst="rect">
            <a:avLst/>
          </a:prstGeom>
          <a:noFill/>
        </p:spPr>
        <p:txBody>
          <a:bodyPr wrap="square" rtlCol="0">
            <a:spAutoFit/>
          </a:bodyPr>
          <a:lstStyle/>
          <a:p>
            <a:pPr marL="0" indent="0" algn="just">
              <a:lnSpc>
                <a:spcPct val="150000"/>
              </a:lnSpc>
              <a:buNone/>
            </a:pPr>
            <a:r>
              <a:rPr lang="en-US" sz="1200" dirty="0">
                <a:solidFill>
                  <a:schemeClr val="bg1"/>
                </a:solidFill>
                <a:latin typeface="Arial Rounded MT Bold" panose="020F0704030504030204" pitchFamily="34" charset="0"/>
                <a:ea typeface="+mn-lt"/>
                <a:cs typeface="+mn-lt"/>
              </a:rPr>
              <a:t>11</a:t>
            </a:r>
            <a:r>
              <a:rPr lang="en-US" sz="1200" cap="none" dirty="0">
                <a:solidFill>
                  <a:schemeClr val="bg1"/>
                </a:solidFill>
                <a:latin typeface="Arial Rounded MT Bold" panose="020F0704030504030204" pitchFamily="34" charset="0"/>
                <a:ea typeface="+mn-lt"/>
                <a:cs typeface="+mn-lt"/>
              </a:rPr>
              <a:t>. </a:t>
            </a:r>
            <a:r>
              <a:rPr lang="en-US" sz="1200" dirty="0">
                <a:solidFill>
                  <a:schemeClr val="bg1"/>
                </a:solidFill>
                <a:latin typeface="Arial Rounded MT Bold" panose="020F0704030504030204" pitchFamily="34" charset="0"/>
                <a:ea typeface="+mn-lt"/>
                <a:cs typeface="+mn-lt"/>
              </a:rPr>
              <a:t>SELL MEDICINE</a:t>
            </a:r>
            <a:endParaRPr lang="en-US" sz="1200" cap="none" dirty="0">
              <a:solidFill>
                <a:schemeClr val="bg1"/>
              </a:solidFill>
              <a:latin typeface="Arial Rounded MT Bold" panose="020F0704030504030204" pitchFamily="34" charset="0"/>
            </a:endParaRPr>
          </a:p>
        </p:txBody>
      </p:sp>
      <p:sp>
        <p:nvSpPr>
          <p:cNvPr id="13" name="TextBox 12">
            <a:extLst>
              <a:ext uri="{FF2B5EF4-FFF2-40B4-BE49-F238E27FC236}">
                <a16:creationId xmlns:a16="http://schemas.microsoft.com/office/drawing/2014/main" id="{C456F10F-27D2-7FD9-19F5-0BE1F4014EC1}"/>
              </a:ext>
            </a:extLst>
          </p:cNvPr>
          <p:cNvSpPr txBox="1"/>
          <p:nvPr/>
        </p:nvSpPr>
        <p:spPr>
          <a:xfrm>
            <a:off x="6188366" y="6124498"/>
            <a:ext cx="2463104" cy="333746"/>
          </a:xfrm>
          <a:prstGeom prst="rect">
            <a:avLst/>
          </a:prstGeom>
          <a:noFill/>
        </p:spPr>
        <p:txBody>
          <a:bodyPr wrap="square" rtlCol="0">
            <a:spAutoFit/>
          </a:bodyPr>
          <a:lstStyle/>
          <a:p>
            <a:pPr marL="0" indent="0" algn="just">
              <a:lnSpc>
                <a:spcPct val="150000"/>
              </a:lnSpc>
              <a:buNone/>
            </a:pPr>
            <a:r>
              <a:rPr lang="en-US" sz="1200" cap="none" dirty="0">
                <a:solidFill>
                  <a:schemeClr val="bg1"/>
                </a:solidFill>
                <a:latin typeface="Arial Rounded MT Bold" panose="020F0704030504030204" pitchFamily="34" charset="0"/>
                <a:ea typeface="+mn-lt"/>
                <a:cs typeface="+mn-lt"/>
              </a:rPr>
              <a:t>8. </a:t>
            </a:r>
            <a:r>
              <a:rPr lang="en-US" sz="1200" dirty="0">
                <a:solidFill>
                  <a:schemeClr val="bg1"/>
                </a:solidFill>
                <a:latin typeface="Arial Rounded MT Bold" panose="020F0704030504030204" pitchFamily="34" charset="0"/>
                <a:ea typeface="+mn-lt"/>
                <a:cs typeface="+mn-lt"/>
              </a:rPr>
              <a:t>ADD MEDICINE</a:t>
            </a:r>
            <a:endParaRPr lang="en-US" sz="1200" cap="none" dirty="0">
              <a:solidFill>
                <a:schemeClr val="bg1"/>
              </a:solidFill>
              <a:latin typeface="Arial Rounded MT Bold" panose="020F0704030504030204" pitchFamily="34" charset="0"/>
            </a:endParaRPr>
          </a:p>
        </p:txBody>
      </p:sp>
      <p:sp>
        <p:nvSpPr>
          <p:cNvPr id="14" name="TextBox 13">
            <a:extLst>
              <a:ext uri="{FF2B5EF4-FFF2-40B4-BE49-F238E27FC236}">
                <a16:creationId xmlns:a16="http://schemas.microsoft.com/office/drawing/2014/main" id="{05ECC2C0-7334-C1AF-6E75-68161818B91F}"/>
              </a:ext>
            </a:extLst>
          </p:cNvPr>
          <p:cNvSpPr txBox="1"/>
          <p:nvPr/>
        </p:nvSpPr>
        <p:spPr>
          <a:xfrm>
            <a:off x="12192000" y="1177782"/>
            <a:ext cx="2382176" cy="454420"/>
          </a:xfrm>
          <a:prstGeom prst="rect">
            <a:avLst/>
          </a:prstGeom>
          <a:noFill/>
        </p:spPr>
        <p:txBody>
          <a:bodyPr wrap="square" rtlCol="0">
            <a:spAutoFit/>
          </a:bodyPr>
          <a:lstStyle/>
          <a:p>
            <a:pPr marL="0" indent="0" algn="just">
              <a:lnSpc>
                <a:spcPct val="150000"/>
              </a:lnSpc>
              <a:buNone/>
            </a:pPr>
            <a:r>
              <a:rPr lang="en-US" dirty="0">
                <a:solidFill>
                  <a:schemeClr val="bg1"/>
                </a:solidFill>
                <a:latin typeface="Arial Rounded MT Bold" panose="020F0704030504030204" pitchFamily="34" charset="0"/>
                <a:ea typeface="+mn-lt"/>
                <a:cs typeface="+mn-lt"/>
              </a:rPr>
              <a:t>5</a:t>
            </a:r>
            <a:r>
              <a:rPr lang="en-US" cap="none" dirty="0">
                <a:solidFill>
                  <a:schemeClr val="bg1"/>
                </a:solidFill>
                <a:latin typeface="Arial Rounded MT Bold" panose="020F0704030504030204" pitchFamily="34" charset="0"/>
                <a:ea typeface="+mn-lt"/>
                <a:cs typeface="+mn-lt"/>
              </a:rPr>
              <a:t>. UPDATE USER</a:t>
            </a:r>
            <a:endParaRPr lang="en-US" cap="none" dirty="0">
              <a:solidFill>
                <a:schemeClr val="bg1"/>
              </a:solidFill>
              <a:latin typeface="Arial Rounded MT Bold" panose="020F0704030504030204" pitchFamily="34" charset="0"/>
            </a:endParaRPr>
          </a:p>
        </p:txBody>
      </p:sp>
      <p:sp>
        <p:nvSpPr>
          <p:cNvPr id="15" name="TextBox 14">
            <a:extLst>
              <a:ext uri="{FF2B5EF4-FFF2-40B4-BE49-F238E27FC236}">
                <a16:creationId xmlns:a16="http://schemas.microsoft.com/office/drawing/2014/main" id="{1E484F7B-7E68-64C6-BFFF-E8EE7EFE49A8}"/>
              </a:ext>
            </a:extLst>
          </p:cNvPr>
          <p:cNvSpPr txBox="1"/>
          <p:nvPr/>
        </p:nvSpPr>
        <p:spPr>
          <a:xfrm>
            <a:off x="3582195" y="6139452"/>
            <a:ext cx="3570151" cy="333746"/>
          </a:xfrm>
          <a:prstGeom prst="rect">
            <a:avLst/>
          </a:prstGeom>
          <a:noFill/>
        </p:spPr>
        <p:txBody>
          <a:bodyPr wrap="square" rtlCol="0">
            <a:spAutoFit/>
          </a:bodyPr>
          <a:lstStyle/>
          <a:p>
            <a:pPr marL="0" indent="0" algn="just">
              <a:lnSpc>
                <a:spcPct val="150000"/>
              </a:lnSpc>
              <a:buNone/>
            </a:pPr>
            <a:r>
              <a:rPr lang="en-US" sz="1200" cap="none" dirty="0">
                <a:solidFill>
                  <a:schemeClr val="bg1"/>
                </a:solidFill>
                <a:latin typeface="Arial Rounded MT Bold" panose="020F0704030504030204" pitchFamily="34" charset="0"/>
                <a:ea typeface="+mn-lt"/>
                <a:cs typeface="+mn-lt"/>
              </a:rPr>
              <a:t>7. DASHBOARD (Pharmacist)</a:t>
            </a:r>
            <a:endParaRPr lang="en-US" sz="1200" cap="none" dirty="0">
              <a:solidFill>
                <a:schemeClr val="bg1"/>
              </a:solidFill>
              <a:latin typeface="Arial Rounded MT Bold" panose="020F0704030504030204" pitchFamily="34" charset="0"/>
            </a:endParaRPr>
          </a:p>
        </p:txBody>
      </p:sp>
      <p:sp>
        <p:nvSpPr>
          <p:cNvPr id="16" name="TextBox 15">
            <a:extLst>
              <a:ext uri="{FF2B5EF4-FFF2-40B4-BE49-F238E27FC236}">
                <a16:creationId xmlns:a16="http://schemas.microsoft.com/office/drawing/2014/main" id="{B8C7EB32-A342-9FE6-AE32-144A0E34CB97}"/>
              </a:ext>
            </a:extLst>
          </p:cNvPr>
          <p:cNvSpPr txBox="1"/>
          <p:nvPr/>
        </p:nvSpPr>
        <p:spPr>
          <a:xfrm>
            <a:off x="786899" y="998341"/>
            <a:ext cx="1849918" cy="454420"/>
          </a:xfrm>
          <a:prstGeom prst="rect">
            <a:avLst/>
          </a:prstGeom>
          <a:noFill/>
        </p:spPr>
        <p:txBody>
          <a:bodyPr wrap="square" rtlCol="0">
            <a:spAutoFit/>
          </a:bodyPr>
          <a:lstStyle/>
          <a:p>
            <a:pPr marL="0" indent="0" algn="just">
              <a:lnSpc>
                <a:spcPct val="150000"/>
              </a:lnSpc>
              <a:buNone/>
            </a:pPr>
            <a:r>
              <a:rPr lang="en-US" dirty="0">
                <a:solidFill>
                  <a:schemeClr val="bg1"/>
                </a:solidFill>
                <a:latin typeface="Arial Rounded MT Bold" panose="020F0704030504030204" pitchFamily="34" charset="0"/>
                <a:ea typeface="+mn-lt"/>
                <a:cs typeface="+mn-lt"/>
              </a:rPr>
              <a:t>6</a:t>
            </a:r>
            <a:r>
              <a:rPr lang="en-US" cap="none" dirty="0">
                <a:solidFill>
                  <a:schemeClr val="bg1"/>
                </a:solidFill>
                <a:latin typeface="Arial Rounded MT Bold" panose="020F0704030504030204" pitchFamily="34" charset="0"/>
                <a:ea typeface="+mn-lt"/>
                <a:cs typeface="+mn-lt"/>
              </a:rPr>
              <a:t>. VIEW USER</a:t>
            </a:r>
            <a:endParaRPr lang="en-US" cap="none" dirty="0">
              <a:solidFill>
                <a:schemeClr val="bg1"/>
              </a:solidFill>
              <a:latin typeface="Arial Rounded MT Bold" panose="020F0704030504030204" pitchFamily="34" charset="0"/>
            </a:endParaRPr>
          </a:p>
        </p:txBody>
      </p:sp>
      <p:sp>
        <p:nvSpPr>
          <p:cNvPr id="18" name="TextBox 17">
            <a:extLst>
              <a:ext uri="{FF2B5EF4-FFF2-40B4-BE49-F238E27FC236}">
                <a16:creationId xmlns:a16="http://schemas.microsoft.com/office/drawing/2014/main" id="{AFDA7B71-33EC-C7A4-5754-251F12A31181}"/>
              </a:ext>
            </a:extLst>
          </p:cNvPr>
          <p:cNvSpPr txBox="1"/>
          <p:nvPr/>
        </p:nvSpPr>
        <p:spPr>
          <a:xfrm>
            <a:off x="6157209" y="6406557"/>
            <a:ext cx="1849918" cy="333746"/>
          </a:xfrm>
          <a:prstGeom prst="rect">
            <a:avLst/>
          </a:prstGeom>
          <a:noFill/>
        </p:spPr>
        <p:txBody>
          <a:bodyPr wrap="square" rtlCol="0">
            <a:spAutoFit/>
          </a:bodyPr>
          <a:lstStyle/>
          <a:p>
            <a:pPr marL="0" indent="0" algn="just">
              <a:lnSpc>
                <a:spcPct val="150000"/>
              </a:lnSpc>
              <a:buNone/>
            </a:pPr>
            <a:r>
              <a:rPr lang="en-US" sz="1200" cap="none" dirty="0">
                <a:solidFill>
                  <a:schemeClr val="bg1"/>
                </a:solidFill>
                <a:latin typeface="Arial Rounded MT Bold" panose="020F0704030504030204" pitchFamily="34" charset="0"/>
                <a:ea typeface="+mn-lt"/>
                <a:cs typeface="+mn-lt"/>
              </a:rPr>
              <a:t>12. </a:t>
            </a:r>
            <a:r>
              <a:rPr lang="en-US" sz="1200" dirty="0">
                <a:solidFill>
                  <a:schemeClr val="bg1"/>
                </a:solidFill>
                <a:latin typeface="Arial Rounded MT Bold" panose="020F0704030504030204" pitchFamily="34" charset="0"/>
                <a:ea typeface="+mn-lt"/>
                <a:cs typeface="+mn-lt"/>
              </a:rPr>
              <a:t>VIEW BILL</a:t>
            </a:r>
            <a:endParaRPr lang="en-US" sz="1200" cap="none" dirty="0">
              <a:solidFill>
                <a:schemeClr val="bg1"/>
              </a:solidFill>
              <a:latin typeface="Arial Rounded MT Bold" panose="020F0704030504030204" pitchFamily="34" charset="0"/>
            </a:endParaRPr>
          </a:p>
        </p:txBody>
      </p:sp>
      <p:sp>
        <p:nvSpPr>
          <p:cNvPr id="19" name="TextBox 18">
            <a:extLst>
              <a:ext uri="{FF2B5EF4-FFF2-40B4-BE49-F238E27FC236}">
                <a16:creationId xmlns:a16="http://schemas.microsoft.com/office/drawing/2014/main" id="{9888444F-B65A-53F2-5888-69C39C2427B3}"/>
              </a:ext>
            </a:extLst>
          </p:cNvPr>
          <p:cNvSpPr txBox="1"/>
          <p:nvPr/>
        </p:nvSpPr>
        <p:spPr>
          <a:xfrm>
            <a:off x="7918950" y="6137615"/>
            <a:ext cx="2352174" cy="333746"/>
          </a:xfrm>
          <a:prstGeom prst="rect">
            <a:avLst/>
          </a:prstGeom>
          <a:noFill/>
        </p:spPr>
        <p:txBody>
          <a:bodyPr wrap="square" rtlCol="0">
            <a:spAutoFit/>
          </a:bodyPr>
          <a:lstStyle/>
          <a:p>
            <a:pPr marL="0" indent="0" algn="just">
              <a:lnSpc>
                <a:spcPct val="150000"/>
              </a:lnSpc>
              <a:buNone/>
            </a:pPr>
            <a:r>
              <a:rPr lang="en-US" sz="1200" cap="none" dirty="0">
                <a:solidFill>
                  <a:schemeClr val="bg1"/>
                </a:solidFill>
                <a:latin typeface="Arial Rounded MT Bold" panose="020F0704030504030204" pitchFamily="34" charset="0"/>
                <a:ea typeface="+mn-lt"/>
                <a:cs typeface="+mn-lt"/>
              </a:rPr>
              <a:t>9. VIEW MEDICINE</a:t>
            </a:r>
            <a:endParaRPr lang="en-US" sz="1200" cap="none" dirty="0">
              <a:solidFill>
                <a:schemeClr val="bg1"/>
              </a:solidFill>
              <a:latin typeface="Arial Rounded MT Bold" panose="020F0704030504030204" pitchFamily="34" charset="0"/>
            </a:endParaRPr>
          </a:p>
        </p:txBody>
      </p:sp>
      <p:sp>
        <p:nvSpPr>
          <p:cNvPr id="20" name="TextBox 19">
            <a:extLst>
              <a:ext uri="{FF2B5EF4-FFF2-40B4-BE49-F238E27FC236}">
                <a16:creationId xmlns:a16="http://schemas.microsoft.com/office/drawing/2014/main" id="{77EA9624-ACCF-EAA2-6DEA-E5B95D14D148}"/>
              </a:ext>
            </a:extLst>
          </p:cNvPr>
          <p:cNvSpPr txBox="1"/>
          <p:nvPr/>
        </p:nvSpPr>
        <p:spPr>
          <a:xfrm>
            <a:off x="836284" y="6406557"/>
            <a:ext cx="2904167" cy="333746"/>
          </a:xfrm>
          <a:prstGeom prst="rect">
            <a:avLst/>
          </a:prstGeom>
          <a:noFill/>
        </p:spPr>
        <p:txBody>
          <a:bodyPr wrap="square" rtlCol="0">
            <a:spAutoFit/>
          </a:bodyPr>
          <a:lstStyle/>
          <a:p>
            <a:pPr marL="0" indent="0" algn="just">
              <a:lnSpc>
                <a:spcPct val="150000"/>
              </a:lnSpc>
              <a:buNone/>
            </a:pPr>
            <a:r>
              <a:rPr lang="en-US" sz="1200" cap="none" dirty="0">
                <a:solidFill>
                  <a:schemeClr val="bg1"/>
                </a:solidFill>
                <a:latin typeface="Arial Rounded MT Bold" panose="020F0704030504030204" pitchFamily="34" charset="0"/>
                <a:ea typeface="+mn-lt"/>
                <a:cs typeface="+mn-lt"/>
              </a:rPr>
              <a:t>10. UPDATE MEDICINE</a:t>
            </a:r>
            <a:endParaRPr lang="en-US" sz="1200" cap="none" dirty="0">
              <a:solidFill>
                <a:schemeClr val="bg1"/>
              </a:solidFill>
              <a:latin typeface="Arial Rounded MT Bold" panose="020F0704030504030204" pitchFamily="34" charset="0"/>
            </a:endParaRPr>
          </a:p>
        </p:txBody>
      </p:sp>
      <p:pic>
        <p:nvPicPr>
          <p:cNvPr id="3" name="Picture 2" descr="Graphical user interface, application&#10;&#10;Description automatically generated">
            <a:extLst>
              <a:ext uri="{FF2B5EF4-FFF2-40B4-BE49-F238E27FC236}">
                <a16:creationId xmlns:a16="http://schemas.microsoft.com/office/drawing/2014/main" id="{FA280BF1-61D2-1128-6FCA-22D00E5002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2753" y="-679716"/>
            <a:ext cx="701837" cy="431212"/>
          </a:xfrm>
          <a:prstGeom prst="rect">
            <a:avLst/>
          </a:prstGeom>
          <a:effectLst>
            <a:outerShdw blurRad="50800" dist="38100" dir="5400000" algn="t" rotWithShape="0">
              <a:prstClr val="black">
                <a:alpha val="40000"/>
              </a:prstClr>
            </a:outerShdw>
          </a:effectLst>
        </p:spPr>
      </p:pic>
      <p:pic>
        <p:nvPicPr>
          <p:cNvPr id="9" name="Picture 8" descr="Graphical user interface, application&#10;&#10;Description automatically generated">
            <a:extLst>
              <a:ext uri="{FF2B5EF4-FFF2-40B4-BE49-F238E27FC236}">
                <a16:creationId xmlns:a16="http://schemas.microsoft.com/office/drawing/2014/main" id="{B751D2F7-AA1F-B260-6CDC-EA7A152A67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413" y="6986010"/>
            <a:ext cx="509155" cy="310801"/>
          </a:xfrm>
          <a:prstGeom prst="rect">
            <a:avLst/>
          </a:prstGeom>
          <a:effectLst>
            <a:outerShdw blurRad="50800" dist="38100" dir="5400000" algn="t" rotWithShape="0">
              <a:prstClr val="black">
                <a:alpha val="40000"/>
              </a:prstClr>
            </a:outerShdw>
          </a:effectLst>
        </p:spPr>
      </p:pic>
      <p:pic>
        <p:nvPicPr>
          <p:cNvPr id="22" name="Picture 21" descr="Graphical user interface&#10;&#10;Description automatically generated">
            <a:extLst>
              <a:ext uri="{FF2B5EF4-FFF2-40B4-BE49-F238E27FC236}">
                <a16:creationId xmlns:a16="http://schemas.microsoft.com/office/drawing/2014/main" id="{F5B64C97-2A5C-3BFF-80F0-0D5CF43CD3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4258" y="4319585"/>
            <a:ext cx="808215" cy="481510"/>
          </a:xfrm>
          <a:prstGeom prst="rect">
            <a:avLst/>
          </a:prstGeom>
        </p:spPr>
      </p:pic>
      <p:pic>
        <p:nvPicPr>
          <p:cNvPr id="11" name="Picture 10" descr="Table&#10;&#10;Description automatically generated">
            <a:extLst>
              <a:ext uri="{FF2B5EF4-FFF2-40B4-BE49-F238E27FC236}">
                <a16:creationId xmlns:a16="http://schemas.microsoft.com/office/drawing/2014/main" id="{3F934EAB-4A01-F616-D1CB-CEB8E36D8E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2685" y="1553963"/>
            <a:ext cx="6821288" cy="3984627"/>
          </a:xfrm>
          <a:prstGeom prst="rect">
            <a:avLst/>
          </a:prstGeom>
          <a:effectLst>
            <a:outerShdw blurRad="50800" dist="38100" dir="2700000" algn="tl" rotWithShape="0">
              <a:prstClr val="black">
                <a:alpha val="40000"/>
              </a:prstClr>
            </a:outerShdw>
            <a:softEdge rad="38100"/>
          </a:effectLst>
        </p:spPr>
      </p:pic>
    </p:spTree>
    <p:extLst>
      <p:ext uri="{BB962C8B-B14F-4D97-AF65-F5344CB8AC3E}">
        <p14:creationId xmlns:p14="http://schemas.microsoft.com/office/powerpoint/2010/main" val="2804539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2000" b="-22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875E8D-D186-B163-5666-2850BA7C6838}"/>
              </a:ext>
            </a:extLst>
          </p:cNvPr>
          <p:cNvSpPr txBox="1"/>
          <p:nvPr/>
        </p:nvSpPr>
        <p:spPr>
          <a:xfrm>
            <a:off x="786250" y="482493"/>
            <a:ext cx="3913902" cy="461665"/>
          </a:xfrm>
          <a:prstGeom prst="rect">
            <a:avLst/>
          </a:prstGeom>
          <a:noFill/>
        </p:spPr>
        <p:txBody>
          <a:bodyPr wrap="square" rtlCol="0">
            <a:spAutoFit/>
          </a:bodyPr>
          <a:lstStyle/>
          <a:p>
            <a:pPr lvl="0"/>
            <a:r>
              <a:rPr lang="en-US" sz="2400" u="sng" dirty="0">
                <a:solidFill>
                  <a:schemeClr val="bg1"/>
                </a:solidFill>
                <a:latin typeface="Algerian" panose="04020705040A02060702" pitchFamily="82" charset="0"/>
              </a:rPr>
              <a:t>MODULES AND SNAPSHOTS</a:t>
            </a:r>
          </a:p>
        </p:txBody>
      </p:sp>
      <p:sp>
        <p:nvSpPr>
          <p:cNvPr id="5" name="TextBox 4">
            <a:extLst>
              <a:ext uri="{FF2B5EF4-FFF2-40B4-BE49-F238E27FC236}">
                <a16:creationId xmlns:a16="http://schemas.microsoft.com/office/drawing/2014/main" id="{1F0BE4EA-D92F-920D-D25C-70EA690EB976}"/>
              </a:ext>
            </a:extLst>
          </p:cNvPr>
          <p:cNvSpPr txBox="1"/>
          <p:nvPr/>
        </p:nvSpPr>
        <p:spPr>
          <a:xfrm>
            <a:off x="5601679" y="6467569"/>
            <a:ext cx="1622716" cy="276999"/>
          </a:xfrm>
          <a:prstGeom prst="rect">
            <a:avLst/>
          </a:prstGeom>
          <a:noFill/>
        </p:spPr>
        <p:txBody>
          <a:bodyPr wrap="square" rtlCol="0">
            <a:spAutoFit/>
          </a:bodyPr>
          <a:lstStyle/>
          <a:p>
            <a:pPr lvl="0"/>
            <a:r>
              <a:rPr lang="en-US" sz="1200" dirty="0">
                <a:solidFill>
                  <a:schemeClr val="bg1"/>
                </a:solidFill>
              </a:rPr>
              <a:t>SAMPLE CODE</a:t>
            </a:r>
          </a:p>
        </p:txBody>
      </p:sp>
      <p:sp>
        <p:nvSpPr>
          <p:cNvPr id="6" name="TextBox 5">
            <a:extLst>
              <a:ext uri="{FF2B5EF4-FFF2-40B4-BE49-F238E27FC236}">
                <a16:creationId xmlns:a16="http://schemas.microsoft.com/office/drawing/2014/main" id="{38122DBA-E961-CF64-8F6D-25A70CB24AA8}"/>
              </a:ext>
            </a:extLst>
          </p:cNvPr>
          <p:cNvSpPr txBox="1"/>
          <p:nvPr/>
        </p:nvSpPr>
        <p:spPr>
          <a:xfrm>
            <a:off x="7433524" y="6465823"/>
            <a:ext cx="2807280" cy="276999"/>
          </a:xfrm>
          <a:prstGeom prst="rect">
            <a:avLst/>
          </a:prstGeom>
          <a:noFill/>
        </p:spPr>
        <p:txBody>
          <a:bodyPr wrap="square" rtlCol="0">
            <a:spAutoFit/>
          </a:bodyPr>
          <a:lstStyle/>
          <a:p>
            <a:pPr lvl="0"/>
            <a:r>
              <a:rPr lang="en-US" sz="1200" dirty="0">
                <a:solidFill>
                  <a:schemeClr val="bg1"/>
                </a:solidFill>
              </a:rPr>
              <a:t>OUTCOME OF THE PROJECT</a:t>
            </a:r>
          </a:p>
        </p:txBody>
      </p:sp>
      <p:sp>
        <p:nvSpPr>
          <p:cNvPr id="7" name="TextBox 6">
            <a:extLst>
              <a:ext uri="{FF2B5EF4-FFF2-40B4-BE49-F238E27FC236}">
                <a16:creationId xmlns:a16="http://schemas.microsoft.com/office/drawing/2014/main" id="{E5DA412E-5863-7E41-9E99-58F8CE05851A}"/>
              </a:ext>
            </a:extLst>
          </p:cNvPr>
          <p:cNvSpPr txBox="1"/>
          <p:nvPr/>
        </p:nvSpPr>
        <p:spPr>
          <a:xfrm>
            <a:off x="9580545" y="6464473"/>
            <a:ext cx="1539589" cy="276999"/>
          </a:xfrm>
          <a:prstGeom prst="rect">
            <a:avLst/>
          </a:prstGeom>
          <a:noFill/>
        </p:spPr>
        <p:txBody>
          <a:bodyPr wrap="square" rtlCol="0">
            <a:spAutoFit/>
          </a:bodyPr>
          <a:lstStyle/>
          <a:p>
            <a:pPr lvl="0"/>
            <a:r>
              <a:rPr lang="en-US" sz="1200" dirty="0">
                <a:solidFill>
                  <a:schemeClr val="bg1"/>
                </a:solidFill>
              </a:rPr>
              <a:t>CONCLUSION</a:t>
            </a:r>
          </a:p>
        </p:txBody>
      </p:sp>
      <p:sp>
        <p:nvSpPr>
          <p:cNvPr id="10" name="TextBox 9">
            <a:extLst>
              <a:ext uri="{FF2B5EF4-FFF2-40B4-BE49-F238E27FC236}">
                <a16:creationId xmlns:a16="http://schemas.microsoft.com/office/drawing/2014/main" id="{62B9254D-4438-9B7D-867B-626B9AEA906C}"/>
              </a:ext>
            </a:extLst>
          </p:cNvPr>
          <p:cNvSpPr txBox="1"/>
          <p:nvPr/>
        </p:nvSpPr>
        <p:spPr>
          <a:xfrm>
            <a:off x="7843267" y="1670503"/>
            <a:ext cx="3684561" cy="4193905"/>
          </a:xfrm>
          <a:prstGeom prst="rect">
            <a:avLst/>
          </a:prstGeom>
          <a:noFill/>
        </p:spPr>
        <p:txBody>
          <a:bodyPr wrap="square" rtlCol="0">
            <a:spAutoFit/>
          </a:bodyPr>
          <a:lstStyle/>
          <a:p>
            <a:pPr algn="just">
              <a:lnSpc>
                <a:spcPct val="150000"/>
              </a:lnSpc>
            </a:pPr>
            <a:r>
              <a:rPr lang="en-US" dirty="0">
                <a:solidFill>
                  <a:schemeClr val="bg1"/>
                </a:solidFill>
                <a:latin typeface="Arial Rounded MT Bold" panose="020F0704030504030204" pitchFamily="34" charset="0"/>
                <a:ea typeface="+mn-lt"/>
                <a:cs typeface="+mn-lt"/>
              </a:rPr>
              <a:t>The chemist can add, view, update, and sell medications in this module. He or she can access their profile, but they must get in touch with the administrator to edit it.  They can also view all bills. The chemist must select the appropriate option to log out or quit the application.</a:t>
            </a:r>
            <a:endParaRPr lang="en-US" dirty="0">
              <a:solidFill>
                <a:schemeClr val="bg1"/>
              </a:solidFill>
              <a:latin typeface="Arial Rounded MT Bold" panose="020F0704030504030204" pitchFamily="34" charset="0"/>
            </a:endParaRPr>
          </a:p>
        </p:txBody>
      </p:sp>
      <p:sp>
        <p:nvSpPr>
          <p:cNvPr id="12" name="TextBox 11">
            <a:extLst>
              <a:ext uri="{FF2B5EF4-FFF2-40B4-BE49-F238E27FC236}">
                <a16:creationId xmlns:a16="http://schemas.microsoft.com/office/drawing/2014/main" id="{5BED85A0-4BEA-F2EA-9674-6138EDF423BE}"/>
              </a:ext>
            </a:extLst>
          </p:cNvPr>
          <p:cNvSpPr txBox="1"/>
          <p:nvPr/>
        </p:nvSpPr>
        <p:spPr>
          <a:xfrm>
            <a:off x="1097668" y="6406557"/>
            <a:ext cx="2382175" cy="333746"/>
          </a:xfrm>
          <a:prstGeom prst="rect">
            <a:avLst/>
          </a:prstGeom>
          <a:noFill/>
        </p:spPr>
        <p:txBody>
          <a:bodyPr wrap="square" rtlCol="0">
            <a:spAutoFit/>
          </a:bodyPr>
          <a:lstStyle/>
          <a:p>
            <a:pPr marL="0" indent="0" algn="just">
              <a:lnSpc>
                <a:spcPct val="150000"/>
              </a:lnSpc>
              <a:buNone/>
            </a:pPr>
            <a:r>
              <a:rPr lang="en-US" sz="1200" dirty="0">
                <a:solidFill>
                  <a:schemeClr val="bg1"/>
                </a:solidFill>
                <a:latin typeface="Arial Rounded MT Bold" panose="020F0704030504030204" pitchFamily="34" charset="0"/>
                <a:ea typeface="+mn-lt"/>
                <a:cs typeface="+mn-lt"/>
              </a:rPr>
              <a:t>11</a:t>
            </a:r>
            <a:r>
              <a:rPr lang="en-US" sz="1200" cap="none" dirty="0">
                <a:solidFill>
                  <a:schemeClr val="bg1"/>
                </a:solidFill>
                <a:latin typeface="Arial Rounded MT Bold" panose="020F0704030504030204" pitchFamily="34" charset="0"/>
                <a:ea typeface="+mn-lt"/>
                <a:cs typeface="+mn-lt"/>
              </a:rPr>
              <a:t>. </a:t>
            </a:r>
            <a:r>
              <a:rPr lang="en-US" sz="1200" dirty="0">
                <a:solidFill>
                  <a:schemeClr val="bg1"/>
                </a:solidFill>
                <a:latin typeface="Arial Rounded MT Bold" panose="020F0704030504030204" pitchFamily="34" charset="0"/>
                <a:ea typeface="+mn-lt"/>
                <a:cs typeface="+mn-lt"/>
              </a:rPr>
              <a:t>SELL MEDICINE</a:t>
            </a:r>
            <a:endParaRPr lang="en-US" sz="1200" cap="none" dirty="0">
              <a:solidFill>
                <a:schemeClr val="bg1"/>
              </a:solidFill>
              <a:latin typeface="Arial Rounded MT Bold" panose="020F0704030504030204" pitchFamily="34" charset="0"/>
            </a:endParaRPr>
          </a:p>
        </p:txBody>
      </p:sp>
      <p:sp>
        <p:nvSpPr>
          <p:cNvPr id="13" name="TextBox 12">
            <a:extLst>
              <a:ext uri="{FF2B5EF4-FFF2-40B4-BE49-F238E27FC236}">
                <a16:creationId xmlns:a16="http://schemas.microsoft.com/office/drawing/2014/main" id="{C456F10F-27D2-7FD9-19F5-0BE1F4014EC1}"/>
              </a:ext>
            </a:extLst>
          </p:cNvPr>
          <p:cNvSpPr txBox="1"/>
          <p:nvPr/>
        </p:nvSpPr>
        <p:spPr>
          <a:xfrm>
            <a:off x="3531236" y="6124498"/>
            <a:ext cx="2463104" cy="333746"/>
          </a:xfrm>
          <a:prstGeom prst="rect">
            <a:avLst/>
          </a:prstGeom>
          <a:noFill/>
        </p:spPr>
        <p:txBody>
          <a:bodyPr wrap="square" rtlCol="0">
            <a:spAutoFit/>
          </a:bodyPr>
          <a:lstStyle/>
          <a:p>
            <a:pPr marL="0" indent="0" algn="just">
              <a:lnSpc>
                <a:spcPct val="150000"/>
              </a:lnSpc>
              <a:buNone/>
            </a:pPr>
            <a:r>
              <a:rPr lang="en-US" sz="1200" cap="none" dirty="0">
                <a:solidFill>
                  <a:schemeClr val="bg1"/>
                </a:solidFill>
                <a:latin typeface="Arial Rounded MT Bold" panose="020F0704030504030204" pitchFamily="34" charset="0"/>
                <a:ea typeface="+mn-lt"/>
                <a:cs typeface="+mn-lt"/>
              </a:rPr>
              <a:t>8. </a:t>
            </a:r>
            <a:r>
              <a:rPr lang="en-US" sz="1200" dirty="0">
                <a:solidFill>
                  <a:schemeClr val="bg1"/>
                </a:solidFill>
                <a:latin typeface="Arial Rounded MT Bold" panose="020F0704030504030204" pitchFamily="34" charset="0"/>
                <a:ea typeface="+mn-lt"/>
                <a:cs typeface="+mn-lt"/>
              </a:rPr>
              <a:t>ADD MEDICINE</a:t>
            </a:r>
            <a:endParaRPr lang="en-US" sz="1200" cap="none" dirty="0">
              <a:solidFill>
                <a:schemeClr val="bg1"/>
              </a:solidFill>
              <a:latin typeface="Arial Rounded MT Bold" panose="020F0704030504030204" pitchFamily="34" charset="0"/>
            </a:endParaRPr>
          </a:p>
        </p:txBody>
      </p:sp>
      <p:sp>
        <p:nvSpPr>
          <p:cNvPr id="15" name="TextBox 14">
            <a:extLst>
              <a:ext uri="{FF2B5EF4-FFF2-40B4-BE49-F238E27FC236}">
                <a16:creationId xmlns:a16="http://schemas.microsoft.com/office/drawing/2014/main" id="{1E484F7B-7E68-64C6-BFFF-E8EE7EFE49A8}"/>
              </a:ext>
            </a:extLst>
          </p:cNvPr>
          <p:cNvSpPr txBox="1"/>
          <p:nvPr/>
        </p:nvSpPr>
        <p:spPr>
          <a:xfrm>
            <a:off x="7843267" y="1091080"/>
            <a:ext cx="3570151" cy="454420"/>
          </a:xfrm>
          <a:prstGeom prst="rect">
            <a:avLst/>
          </a:prstGeom>
          <a:noFill/>
        </p:spPr>
        <p:txBody>
          <a:bodyPr wrap="square" rtlCol="0">
            <a:spAutoFit/>
          </a:bodyPr>
          <a:lstStyle/>
          <a:p>
            <a:pPr marL="0" indent="0" algn="just">
              <a:lnSpc>
                <a:spcPct val="150000"/>
              </a:lnSpc>
              <a:buNone/>
            </a:pPr>
            <a:r>
              <a:rPr lang="en-US" cap="none" dirty="0">
                <a:solidFill>
                  <a:schemeClr val="bg1"/>
                </a:solidFill>
                <a:latin typeface="Arial Rounded MT Bold" panose="020F0704030504030204" pitchFamily="34" charset="0"/>
                <a:ea typeface="+mn-lt"/>
                <a:cs typeface="+mn-lt"/>
              </a:rPr>
              <a:t>7. DASHBOARD (Pharmacist)</a:t>
            </a:r>
            <a:endParaRPr lang="en-US" cap="none" dirty="0">
              <a:solidFill>
                <a:schemeClr val="bg1"/>
              </a:solidFill>
              <a:latin typeface="Arial Rounded MT Bold" panose="020F0704030504030204" pitchFamily="34" charset="0"/>
            </a:endParaRPr>
          </a:p>
        </p:txBody>
      </p:sp>
      <p:sp>
        <p:nvSpPr>
          <p:cNvPr id="16" name="TextBox 15">
            <a:extLst>
              <a:ext uri="{FF2B5EF4-FFF2-40B4-BE49-F238E27FC236}">
                <a16:creationId xmlns:a16="http://schemas.microsoft.com/office/drawing/2014/main" id="{B8C7EB32-A342-9FE6-AE32-144A0E34CB97}"/>
              </a:ext>
            </a:extLst>
          </p:cNvPr>
          <p:cNvSpPr txBox="1"/>
          <p:nvPr/>
        </p:nvSpPr>
        <p:spPr>
          <a:xfrm>
            <a:off x="-2970745" y="1072539"/>
            <a:ext cx="1849918" cy="454420"/>
          </a:xfrm>
          <a:prstGeom prst="rect">
            <a:avLst/>
          </a:prstGeom>
          <a:noFill/>
        </p:spPr>
        <p:txBody>
          <a:bodyPr wrap="square" rtlCol="0">
            <a:spAutoFit/>
          </a:bodyPr>
          <a:lstStyle/>
          <a:p>
            <a:pPr marL="0" indent="0" algn="just">
              <a:lnSpc>
                <a:spcPct val="150000"/>
              </a:lnSpc>
              <a:buNone/>
            </a:pPr>
            <a:r>
              <a:rPr lang="en-US" dirty="0">
                <a:solidFill>
                  <a:schemeClr val="bg1"/>
                </a:solidFill>
                <a:latin typeface="Arial Rounded MT Bold" panose="020F0704030504030204" pitchFamily="34" charset="0"/>
                <a:ea typeface="+mn-lt"/>
                <a:cs typeface="+mn-lt"/>
              </a:rPr>
              <a:t>6</a:t>
            </a:r>
            <a:r>
              <a:rPr lang="en-US" cap="none" dirty="0">
                <a:solidFill>
                  <a:schemeClr val="bg1"/>
                </a:solidFill>
                <a:latin typeface="Arial Rounded MT Bold" panose="020F0704030504030204" pitchFamily="34" charset="0"/>
                <a:ea typeface="+mn-lt"/>
                <a:cs typeface="+mn-lt"/>
              </a:rPr>
              <a:t>. VIEW USER</a:t>
            </a:r>
            <a:endParaRPr lang="en-US" cap="none" dirty="0">
              <a:solidFill>
                <a:schemeClr val="bg1"/>
              </a:solidFill>
              <a:latin typeface="Arial Rounded MT Bold" panose="020F0704030504030204" pitchFamily="34" charset="0"/>
            </a:endParaRPr>
          </a:p>
        </p:txBody>
      </p:sp>
      <p:sp>
        <p:nvSpPr>
          <p:cNvPr id="18" name="TextBox 17">
            <a:extLst>
              <a:ext uri="{FF2B5EF4-FFF2-40B4-BE49-F238E27FC236}">
                <a16:creationId xmlns:a16="http://schemas.microsoft.com/office/drawing/2014/main" id="{AFDA7B71-33EC-C7A4-5754-251F12A31181}"/>
              </a:ext>
            </a:extLst>
          </p:cNvPr>
          <p:cNvSpPr txBox="1"/>
          <p:nvPr/>
        </p:nvSpPr>
        <p:spPr>
          <a:xfrm>
            <a:off x="3510830" y="6406557"/>
            <a:ext cx="1849918" cy="333746"/>
          </a:xfrm>
          <a:prstGeom prst="rect">
            <a:avLst/>
          </a:prstGeom>
          <a:noFill/>
        </p:spPr>
        <p:txBody>
          <a:bodyPr wrap="square" rtlCol="0">
            <a:spAutoFit/>
          </a:bodyPr>
          <a:lstStyle/>
          <a:p>
            <a:pPr marL="0" indent="0" algn="just">
              <a:lnSpc>
                <a:spcPct val="150000"/>
              </a:lnSpc>
              <a:buNone/>
            </a:pPr>
            <a:r>
              <a:rPr lang="en-US" sz="1200" cap="none" dirty="0">
                <a:solidFill>
                  <a:schemeClr val="bg1"/>
                </a:solidFill>
                <a:latin typeface="Arial Rounded MT Bold" panose="020F0704030504030204" pitchFamily="34" charset="0"/>
                <a:ea typeface="+mn-lt"/>
                <a:cs typeface="+mn-lt"/>
              </a:rPr>
              <a:t>12. </a:t>
            </a:r>
            <a:r>
              <a:rPr lang="en-US" sz="1200" dirty="0">
                <a:solidFill>
                  <a:schemeClr val="bg1"/>
                </a:solidFill>
                <a:latin typeface="Arial Rounded MT Bold" panose="020F0704030504030204" pitchFamily="34" charset="0"/>
                <a:ea typeface="+mn-lt"/>
                <a:cs typeface="+mn-lt"/>
              </a:rPr>
              <a:t>VIEW BILL</a:t>
            </a:r>
            <a:endParaRPr lang="en-US" sz="1200" cap="none" dirty="0">
              <a:solidFill>
                <a:schemeClr val="bg1"/>
              </a:solidFill>
              <a:latin typeface="Arial Rounded MT Bold" panose="020F0704030504030204" pitchFamily="34" charset="0"/>
            </a:endParaRPr>
          </a:p>
        </p:txBody>
      </p:sp>
      <p:sp>
        <p:nvSpPr>
          <p:cNvPr id="19" name="TextBox 18">
            <a:extLst>
              <a:ext uri="{FF2B5EF4-FFF2-40B4-BE49-F238E27FC236}">
                <a16:creationId xmlns:a16="http://schemas.microsoft.com/office/drawing/2014/main" id="{9888444F-B65A-53F2-5888-69C39C2427B3}"/>
              </a:ext>
            </a:extLst>
          </p:cNvPr>
          <p:cNvSpPr txBox="1"/>
          <p:nvPr/>
        </p:nvSpPr>
        <p:spPr>
          <a:xfrm>
            <a:off x="5584553" y="6137615"/>
            <a:ext cx="2352174" cy="333746"/>
          </a:xfrm>
          <a:prstGeom prst="rect">
            <a:avLst/>
          </a:prstGeom>
          <a:noFill/>
        </p:spPr>
        <p:txBody>
          <a:bodyPr wrap="square" rtlCol="0">
            <a:spAutoFit/>
          </a:bodyPr>
          <a:lstStyle/>
          <a:p>
            <a:pPr marL="0" indent="0" algn="just">
              <a:lnSpc>
                <a:spcPct val="150000"/>
              </a:lnSpc>
              <a:buNone/>
            </a:pPr>
            <a:r>
              <a:rPr lang="en-US" sz="1200" cap="none" dirty="0">
                <a:solidFill>
                  <a:schemeClr val="bg1"/>
                </a:solidFill>
                <a:latin typeface="Arial Rounded MT Bold" panose="020F0704030504030204" pitchFamily="34" charset="0"/>
                <a:ea typeface="+mn-lt"/>
                <a:cs typeface="+mn-lt"/>
              </a:rPr>
              <a:t>9. VIEW MEDICINE</a:t>
            </a:r>
            <a:endParaRPr lang="en-US" sz="1200" cap="none" dirty="0">
              <a:solidFill>
                <a:schemeClr val="bg1"/>
              </a:solidFill>
              <a:latin typeface="Arial Rounded MT Bold" panose="020F0704030504030204" pitchFamily="34" charset="0"/>
            </a:endParaRPr>
          </a:p>
        </p:txBody>
      </p:sp>
      <p:sp>
        <p:nvSpPr>
          <p:cNvPr id="20" name="TextBox 19">
            <a:extLst>
              <a:ext uri="{FF2B5EF4-FFF2-40B4-BE49-F238E27FC236}">
                <a16:creationId xmlns:a16="http://schemas.microsoft.com/office/drawing/2014/main" id="{77EA9624-ACCF-EAA2-6DEA-E5B95D14D148}"/>
              </a:ext>
            </a:extLst>
          </p:cNvPr>
          <p:cNvSpPr txBox="1"/>
          <p:nvPr/>
        </p:nvSpPr>
        <p:spPr>
          <a:xfrm>
            <a:off x="7409204" y="6126856"/>
            <a:ext cx="2904167" cy="333746"/>
          </a:xfrm>
          <a:prstGeom prst="rect">
            <a:avLst/>
          </a:prstGeom>
          <a:noFill/>
        </p:spPr>
        <p:txBody>
          <a:bodyPr wrap="square" rtlCol="0">
            <a:spAutoFit/>
          </a:bodyPr>
          <a:lstStyle/>
          <a:p>
            <a:pPr marL="0" indent="0" algn="just">
              <a:lnSpc>
                <a:spcPct val="150000"/>
              </a:lnSpc>
              <a:buNone/>
            </a:pPr>
            <a:r>
              <a:rPr lang="en-US" sz="1200" cap="none" dirty="0">
                <a:solidFill>
                  <a:schemeClr val="bg1"/>
                </a:solidFill>
                <a:latin typeface="Arial Rounded MT Bold" panose="020F0704030504030204" pitchFamily="34" charset="0"/>
                <a:ea typeface="+mn-lt"/>
                <a:cs typeface="+mn-lt"/>
              </a:rPr>
              <a:t>10. UPDATE MEDICINE</a:t>
            </a:r>
            <a:endParaRPr lang="en-US" sz="1200" cap="none" dirty="0">
              <a:solidFill>
                <a:schemeClr val="bg1"/>
              </a:solidFill>
              <a:latin typeface="Arial Rounded MT Bold" panose="020F0704030504030204" pitchFamily="34" charset="0"/>
            </a:endParaRPr>
          </a:p>
        </p:txBody>
      </p:sp>
      <p:pic>
        <p:nvPicPr>
          <p:cNvPr id="22" name="Picture 21" descr="Graphical user interface&#10;&#10;Description automatically generated">
            <a:extLst>
              <a:ext uri="{FF2B5EF4-FFF2-40B4-BE49-F238E27FC236}">
                <a16:creationId xmlns:a16="http://schemas.microsoft.com/office/drawing/2014/main" id="{F5B64C97-2A5C-3BFF-80F0-0D5CF43CD340}"/>
              </a:ext>
            </a:extLst>
          </p:cNvPr>
          <p:cNvPicPr>
            <a:picLocks noChangeAspect="1"/>
          </p:cNvPicPr>
          <p:nvPr/>
        </p:nvPicPr>
        <p:blipFill rotWithShape="1">
          <a:blip r:embed="rId3">
            <a:extLst>
              <a:ext uri="{28A0092B-C50C-407E-A947-70E740481C1C}">
                <a14:useLocalDpi xmlns:a14="http://schemas.microsoft.com/office/drawing/2010/main" val="0"/>
              </a:ext>
            </a:extLst>
          </a:blip>
          <a:srcRect l="8714" r="4939"/>
          <a:stretch/>
        </p:blipFill>
        <p:spPr>
          <a:xfrm>
            <a:off x="786250" y="1299749"/>
            <a:ext cx="6475699" cy="4468025"/>
          </a:xfrm>
          <a:prstGeom prst="rect">
            <a:avLst/>
          </a:prstGeom>
          <a:effectLst>
            <a:outerShdw blurRad="50800" dist="38100" dir="2700000" algn="tl" rotWithShape="0">
              <a:prstClr val="black">
                <a:alpha val="40000"/>
              </a:prstClr>
            </a:outerShdw>
            <a:softEdge rad="38100"/>
          </a:effectLst>
        </p:spPr>
      </p:pic>
      <p:pic>
        <p:nvPicPr>
          <p:cNvPr id="11" name="Picture 10" descr="Table&#10;&#10;Description automatically generated">
            <a:extLst>
              <a:ext uri="{FF2B5EF4-FFF2-40B4-BE49-F238E27FC236}">
                <a16:creationId xmlns:a16="http://schemas.microsoft.com/office/drawing/2014/main" id="{3F934EAB-4A01-F616-D1CB-CEB8E36D8E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49777" y="0"/>
            <a:ext cx="573597" cy="335064"/>
          </a:xfrm>
          <a:prstGeom prst="rect">
            <a:avLst/>
          </a:prstGeom>
          <a:effectLst>
            <a:outerShdw blurRad="50800" dist="38100" dir="2700000" algn="tl" rotWithShape="0">
              <a:prstClr val="black">
                <a:alpha val="40000"/>
              </a:prstClr>
            </a:outerShdw>
          </a:effectLst>
        </p:spPr>
      </p:pic>
      <p:pic>
        <p:nvPicPr>
          <p:cNvPr id="8" name="Picture 7" descr="Graphical user interface, application&#10;&#10;Description automatically generated">
            <a:extLst>
              <a:ext uri="{FF2B5EF4-FFF2-40B4-BE49-F238E27FC236}">
                <a16:creationId xmlns:a16="http://schemas.microsoft.com/office/drawing/2014/main" id="{FDAAAD36-A91C-E997-3E90-69EECFA385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86007" y="6455065"/>
            <a:ext cx="444069" cy="258970"/>
          </a:xfrm>
          <a:prstGeom prst="rect">
            <a:avLst/>
          </a:prstGeom>
          <a:effectLst>
            <a:softEdge rad="38100"/>
          </a:effectLst>
        </p:spPr>
      </p:pic>
    </p:spTree>
    <p:extLst>
      <p:ext uri="{BB962C8B-B14F-4D97-AF65-F5344CB8AC3E}">
        <p14:creationId xmlns:p14="http://schemas.microsoft.com/office/powerpoint/2010/main" val="4276173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2000" b="-22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875E8D-D186-B163-5666-2850BA7C6838}"/>
              </a:ext>
            </a:extLst>
          </p:cNvPr>
          <p:cNvSpPr txBox="1"/>
          <p:nvPr/>
        </p:nvSpPr>
        <p:spPr>
          <a:xfrm>
            <a:off x="786250" y="482493"/>
            <a:ext cx="3913902" cy="461665"/>
          </a:xfrm>
          <a:prstGeom prst="rect">
            <a:avLst/>
          </a:prstGeom>
          <a:noFill/>
        </p:spPr>
        <p:txBody>
          <a:bodyPr wrap="square" rtlCol="0">
            <a:spAutoFit/>
          </a:bodyPr>
          <a:lstStyle/>
          <a:p>
            <a:pPr lvl="0"/>
            <a:r>
              <a:rPr lang="en-US" sz="2400" u="sng" dirty="0">
                <a:solidFill>
                  <a:schemeClr val="bg1"/>
                </a:solidFill>
                <a:latin typeface="Algerian" panose="04020705040A02060702" pitchFamily="82" charset="0"/>
              </a:rPr>
              <a:t>MODULES AND SNAPSHOTS</a:t>
            </a:r>
          </a:p>
        </p:txBody>
      </p:sp>
      <p:sp>
        <p:nvSpPr>
          <p:cNvPr id="5" name="TextBox 4">
            <a:extLst>
              <a:ext uri="{FF2B5EF4-FFF2-40B4-BE49-F238E27FC236}">
                <a16:creationId xmlns:a16="http://schemas.microsoft.com/office/drawing/2014/main" id="{1F0BE4EA-D92F-920D-D25C-70EA690EB976}"/>
              </a:ext>
            </a:extLst>
          </p:cNvPr>
          <p:cNvSpPr txBox="1"/>
          <p:nvPr/>
        </p:nvSpPr>
        <p:spPr>
          <a:xfrm>
            <a:off x="5601679" y="6467569"/>
            <a:ext cx="1622716" cy="276999"/>
          </a:xfrm>
          <a:prstGeom prst="rect">
            <a:avLst/>
          </a:prstGeom>
          <a:noFill/>
        </p:spPr>
        <p:txBody>
          <a:bodyPr wrap="square" rtlCol="0">
            <a:spAutoFit/>
          </a:bodyPr>
          <a:lstStyle/>
          <a:p>
            <a:pPr lvl="0"/>
            <a:r>
              <a:rPr lang="en-US" sz="1200" dirty="0">
                <a:solidFill>
                  <a:schemeClr val="bg1"/>
                </a:solidFill>
              </a:rPr>
              <a:t>SAMPLE CODE</a:t>
            </a:r>
          </a:p>
        </p:txBody>
      </p:sp>
      <p:sp>
        <p:nvSpPr>
          <p:cNvPr id="6" name="TextBox 5">
            <a:extLst>
              <a:ext uri="{FF2B5EF4-FFF2-40B4-BE49-F238E27FC236}">
                <a16:creationId xmlns:a16="http://schemas.microsoft.com/office/drawing/2014/main" id="{38122DBA-E961-CF64-8F6D-25A70CB24AA8}"/>
              </a:ext>
            </a:extLst>
          </p:cNvPr>
          <p:cNvSpPr txBox="1"/>
          <p:nvPr/>
        </p:nvSpPr>
        <p:spPr>
          <a:xfrm>
            <a:off x="7433524" y="6465823"/>
            <a:ext cx="2807280" cy="276999"/>
          </a:xfrm>
          <a:prstGeom prst="rect">
            <a:avLst/>
          </a:prstGeom>
          <a:noFill/>
        </p:spPr>
        <p:txBody>
          <a:bodyPr wrap="square" rtlCol="0">
            <a:spAutoFit/>
          </a:bodyPr>
          <a:lstStyle/>
          <a:p>
            <a:pPr lvl="0"/>
            <a:r>
              <a:rPr lang="en-US" sz="1200" dirty="0">
                <a:solidFill>
                  <a:schemeClr val="bg1"/>
                </a:solidFill>
              </a:rPr>
              <a:t>OUTCOME OF THE PROJECT</a:t>
            </a:r>
          </a:p>
        </p:txBody>
      </p:sp>
      <p:sp>
        <p:nvSpPr>
          <p:cNvPr id="7" name="TextBox 6">
            <a:extLst>
              <a:ext uri="{FF2B5EF4-FFF2-40B4-BE49-F238E27FC236}">
                <a16:creationId xmlns:a16="http://schemas.microsoft.com/office/drawing/2014/main" id="{E5DA412E-5863-7E41-9E99-58F8CE05851A}"/>
              </a:ext>
            </a:extLst>
          </p:cNvPr>
          <p:cNvSpPr txBox="1"/>
          <p:nvPr/>
        </p:nvSpPr>
        <p:spPr>
          <a:xfrm>
            <a:off x="9580545" y="6464473"/>
            <a:ext cx="1539589" cy="276999"/>
          </a:xfrm>
          <a:prstGeom prst="rect">
            <a:avLst/>
          </a:prstGeom>
          <a:noFill/>
        </p:spPr>
        <p:txBody>
          <a:bodyPr wrap="square" rtlCol="0">
            <a:spAutoFit/>
          </a:bodyPr>
          <a:lstStyle/>
          <a:p>
            <a:pPr lvl="0"/>
            <a:r>
              <a:rPr lang="en-US" sz="1200" dirty="0">
                <a:solidFill>
                  <a:schemeClr val="bg1"/>
                </a:solidFill>
              </a:rPr>
              <a:t>CONCLUSION</a:t>
            </a:r>
          </a:p>
        </p:txBody>
      </p:sp>
      <p:sp>
        <p:nvSpPr>
          <p:cNvPr id="10" name="TextBox 9">
            <a:extLst>
              <a:ext uri="{FF2B5EF4-FFF2-40B4-BE49-F238E27FC236}">
                <a16:creationId xmlns:a16="http://schemas.microsoft.com/office/drawing/2014/main" id="{62B9254D-4438-9B7D-867B-626B9AEA906C}"/>
              </a:ext>
            </a:extLst>
          </p:cNvPr>
          <p:cNvSpPr txBox="1"/>
          <p:nvPr/>
        </p:nvSpPr>
        <p:spPr>
          <a:xfrm>
            <a:off x="786250" y="1768048"/>
            <a:ext cx="3684561" cy="3778407"/>
          </a:xfrm>
          <a:prstGeom prst="rect">
            <a:avLst/>
          </a:prstGeom>
          <a:noFill/>
        </p:spPr>
        <p:txBody>
          <a:bodyPr wrap="square" rtlCol="0">
            <a:spAutoFit/>
          </a:bodyPr>
          <a:lstStyle/>
          <a:p>
            <a:pPr algn="just" defTabSz="914400">
              <a:lnSpc>
                <a:spcPct val="150000"/>
              </a:lnSpc>
              <a:spcAft>
                <a:spcPts val="600"/>
              </a:spcAft>
            </a:pPr>
            <a:r>
              <a:rPr lang="en-US" dirty="0">
                <a:solidFill>
                  <a:schemeClr val="bg1"/>
                </a:solidFill>
                <a:latin typeface="Arial Rounded MT Bold" panose="020F0704030504030204" pitchFamily="34" charset="0"/>
              </a:rPr>
              <a:t>To add a new medication to the database, the pharmacist must fill out this module with the id, name, company name, quantity, and price per unit of the specific medicament. Any fields that are incomplete or empty will display an error message in a pop-up window.</a:t>
            </a:r>
          </a:p>
        </p:txBody>
      </p:sp>
      <p:sp>
        <p:nvSpPr>
          <p:cNvPr id="12" name="TextBox 11">
            <a:extLst>
              <a:ext uri="{FF2B5EF4-FFF2-40B4-BE49-F238E27FC236}">
                <a16:creationId xmlns:a16="http://schemas.microsoft.com/office/drawing/2014/main" id="{5BED85A0-4BEA-F2EA-9674-6138EDF423BE}"/>
              </a:ext>
            </a:extLst>
          </p:cNvPr>
          <p:cNvSpPr txBox="1"/>
          <p:nvPr/>
        </p:nvSpPr>
        <p:spPr>
          <a:xfrm>
            <a:off x="1097668" y="6406557"/>
            <a:ext cx="2382175" cy="333746"/>
          </a:xfrm>
          <a:prstGeom prst="rect">
            <a:avLst/>
          </a:prstGeom>
          <a:noFill/>
        </p:spPr>
        <p:txBody>
          <a:bodyPr wrap="square" rtlCol="0">
            <a:spAutoFit/>
          </a:bodyPr>
          <a:lstStyle/>
          <a:p>
            <a:pPr marL="0" indent="0" algn="just">
              <a:lnSpc>
                <a:spcPct val="150000"/>
              </a:lnSpc>
              <a:buNone/>
            </a:pPr>
            <a:r>
              <a:rPr lang="en-US" sz="1200" dirty="0">
                <a:solidFill>
                  <a:schemeClr val="bg1"/>
                </a:solidFill>
                <a:latin typeface="Arial Rounded MT Bold" panose="020F0704030504030204" pitchFamily="34" charset="0"/>
                <a:ea typeface="+mn-lt"/>
                <a:cs typeface="+mn-lt"/>
              </a:rPr>
              <a:t>11</a:t>
            </a:r>
            <a:r>
              <a:rPr lang="en-US" sz="1200" cap="none" dirty="0">
                <a:solidFill>
                  <a:schemeClr val="bg1"/>
                </a:solidFill>
                <a:latin typeface="Arial Rounded MT Bold" panose="020F0704030504030204" pitchFamily="34" charset="0"/>
                <a:ea typeface="+mn-lt"/>
                <a:cs typeface="+mn-lt"/>
              </a:rPr>
              <a:t>. </a:t>
            </a:r>
            <a:r>
              <a:rPr lang="en-US" sz="1200" dirty="0">
                <a:solidFill>
                  <a:schemeClr val="bg1"/>
                </a:solidFill>
                <a:latin typeface="Arial Rounded MT Bold" panose="020F0704030504030204" pitchFamily="34" charset="0"/>
                <a:ea typeface="+mn-lt"/>
                <a:cs typeface="+mn-lt"/>
              </a:rPr>
              <a:t>SELL MEDICINE</a:t>
            </a:r>
            <a:endParaRPr lang="en-US" sz="1200" cap="none" dirty="0">
              <a:solidFill>
                <a:schemeClr val="bg1"/>
              </a:solidFill>
              <a:latin typeface="Arial Rounded MT Bold" panose="020F0704030504030204" pitchFamily="34" charset="0"/>
            </a:endParaRPr>
          </a:p>
        </p:txBody>
      </p:sp>
      <p:sp>
        <p:nvSpPr>
          <p:cNvPr id="13" name="TextBox 12">
            <a:extLst>
              <a:ext uri="{FF2B5EF4-FFF2-40B4-BE49-F238E27FC236}">
                <a16:creationId xmlns:a16="http://schemas.microsoft.com/office/drawing/2014/main" id="{C456F10F-27D2-7FD9-19F5-0BE1F4014EC1}"/>
              </a:ext>
            </a:extLst>
          </p:cNvPr>
          <p:cNvSpPr txBox="1"/>
          <p:nvPr/>
        </p:nvSpPr>
        <p:spPr>
          <a:xfrm>
            <a:off x="786250" y="1202637"/>
            <a:ext cx="2463104" cy="454420"/>
          </a:xfrm>
          <a:prstGeom prst="rect">
            <a:avLst/>
          </a:prstGeom>
          <a:noFill/>
        </p:spPr>
        <p:txBody>
          <a:bodyPr wrap="square" rtlCol="0">
            <a:spAutoFit/>
          </a:bodyPr>
          <a:lstStyle/>
          <a:p>
            <a:pPr marL="0" indent="0" algn="just">
              <a:lnSpc>
                <a:spcPct val="150000"/>
              </a:lnSpc>
              <a:buNone/>
            </a:pPr>
            <a:r>
              <a:rPr lang="en-US" cap="none" dirty="0">
                <a:solidFill>
                  <a:schemeClr val="bg1"/>
                </a:solidFill>
                <a:latin typeface="Arial Rounded MT Bold" panose="020F0704030504030204" pitchFamily="34" charset="0"/>
                <a:ea typeface="+mn-lt"/>
                <a:cs typeface="+mn-lt"/>
              </a:rPr>
              <a:t>8. </a:t>
            </a:r>
            <a:r>
              <a:rPr lang="en-US" dirty="0">
                <a:solidFill>
                  <a:schemeClr val="bg1"/>
                </a:solidFill>
                <a:latin typeface="Arial Rounded MT Bold" panose="020F0704030504030204" pitchFamily="34" charset="0"/>
                <a:ea typeface="+mn-lt"/>
                <a:cs typeface="+mn-lt"/>
              </a:rPr>
              <a:t>ADD MEDICINE</a:t>
            </a:r>
            <a:endParaRPr lang="en-US" cap="none" dirty="0">
              <a:solidFill>
                <a:schemeClr val="bg1"/>
              </a:solidFill>
              <a:latin typeface="Arial Rounded MT Bold" panose="020F0704030504030204" pitchFamily="34" charset="0"/>
            </a:endParaRPr>
          </a:p>
        </p:txBody>
      </p:sp>
      <p:sp>
        <p:nvSpPr>
          <p:cNvPr id="15" name="TextBox 14">
            <a:extLst>
              <a:ext uri="{FF2B5EF4-FFF2-40B4-BE49-F238E27FC236}">
                <a16:creationId xmlns:a16="http://schemas.microsoft.com/office/drawing/2014/main" id="{1E484F7B-7E68-64C6-BFFF-E8EE7EFE49A8}"/>
              </a:ext>
            </a:extLst>
          </p:cNvPr>
          <p:cNvSpPr txBox="1"/>
          <p:nvPr/>
        </p:nvSpPr>
        <p:spPr>
          <a:xfrm>
            <a:off x="-3704597" y="1216083"/>
            <a:ext cx="3570151" cy="454420"/>
          </a:xfrm>
          <a:prstGeom prst="rect">
            <a:avLst/>
          </a:prstGeom>
          <a:noFill/>
        </p:spPr>
        <p:txBody>
          <a:bodyPr wrap="square" rtlCol="0">
            <a:spAutoFit/>
          </a:bodyPr>
          <a:lstStyle/>
          <a:p>
            <a:pPr marL="0" indent="0" algn="just">
              <a:lnSpc>
                <a:spcPct val="150000"/>
              </a:lnSpc>
              <a:buNone/>
            </a:pPr>
            <a:r>
              <a:rPr lang="en-US" cap="none" dirty="0">
                <a:solidFill>
                  <a:schemeClr val="bg1"/>
                </a:solidFill>
                <a:latin typeface="Arial Rounded MT Bold" panose="020F0704030504030204" pitchFamily="34" charset="0"/>
                <a:ea typeface="+mn-lt"/>
                <a:cs typeface="+mn-lt"/>
              </a:rPr>
              <a:t>7. DASHBOARD (Pharmacist)</a:t>
            </a:r>
            <a:endParaRPr lang="en-US" cap="none" dirty="0">
              <a:solidFill>
                <a:schemeClr val="bg1"/>
              </a:solidFill>
              <a:latin typeface="Arial Rounded MT Bold" panose="020F0704030504030204" pitchFamily="34" charset="0"/>
            </a:endParaRPr>
          </a:p>
        </p:txBody>
      </p:sp>
      <p:sp>
        <p:nvSpPr>
          <p:cNvPr id="18" name="TextBox 17">
            <a:extLst>
              <a:ext uri="{FF2B5EF4-FFF2-40B4-BE49-F238E27FC236}">
                <a16:creationId xmlns:a16="http://schemas.microsoft.com/office/drawing/2014/main" id="{AFDA7B71-33EC-C7A4-5754-251F12A31181}"/>
              </a:ext>
            </a:extLst>
          </p:cNvPr>
          <p:cNvSpPr txBox="1"/>
          <p:nvPr/>
        </p:nvSpPr>
        <p:spPr>
          <a:xfrm>
            <a:off x="3510830" y="6406557"/>
            <a:ext cx="1849918" cy="333746"/>
          </a:xfrm>
          <a:prstGeom prst="rect">
            <a:avLst/>
          </a:prstGeom>
          <a:noFill/>
        </p:spPr>
        <p:txBody>
          <a:bodyPr wrap="square" rtlCol="0">
            <a:spAutoFit/>
          </a:bodyPr>
          <a:lstStyle/>
          <a:p>
            <a:pPr marL="0" indent="0" algn="just">
              <a:lnSpc>
                <a:spcPct val="150000"/>
              </a:lnSpc>
              <a:buNone/>
            </a:pPr>
            <a:r>
              <a:rPr lang="en-US" sz="1200" cap="none" dirty="0">
                <a:solidFill>
                  <a:schemeClr val="bg1"/>
                </a:solidFill>
                <a:latin typeface="Arial Rounded MT Bold" panose="020F0704030504030204" pitchFamily="34" charset="0"/>
                <a:ea typeface="+mn-lt"/>
                <a:cs typeface="+mn-lt"/>
              </a:rPr>
              <a:t>12. </a:t>
            </a:r>
            <a:r>
              <a:rPr lang="en-US" sz="1200" dirty="0">
                <a:solidFill>
                  <a:schemeClr val="bg1"/>
                </a:solidFill>
                <a:latin typeface="Arial Rounded MT Bold" panose="020F0704030504030204" pitchFamily="34" charset="0"/>
                <a:ea typeface="+mn-lt"/>
                <a:cs typeface="+mn-lt"/>
              </a:rPr>
              <a:t>VIEW BILL</a:t>
            </a:r>
            <a:endParaRPr lang="en-US" sz="1200" cap="none" dirty="0">
              <a:solidFill>
                <a:schemeClr val="bg1"/>
              </a:solidFill>
              <a:latin typeface="Arial Rounded MT Bold" panose="020F0704030504030204" pitchFamily="34" charset="0"/>
            </a:endParaRPr>
          </a:p>
        </p:txBody>
      </p:sp>
      <p:sp>
        <p:nvSpPr>
          <p:cNvPr id="19" name="TextBox 18">
            <a:extLst>
              <a:ext uri="{FF2B5EF4-FFF2-40B4-BE49-F238E27FC236}">
                <a16:creationId xmlns:a16="http://schemas.microsoft.com/office/drawing/2014/main" id="{9888444F-B65A-53F2-5888-69C39C2427B3}"/>
              </a:ext>
            </a:extLst>
          </p:cNvPr>
          <p:cNvSpPr txBox="1"/>
          <p:nvPr/>
        </p:nvSpPr>
        <p:spPr>
          <a:xfrm>
            <a:off x="5584553" y="6137615"/>
            <a:ext cx="2352174" cy="333746"/>
          </a:xfrm>
          <a:prstGeom prst="rect">
            <a:avLst/>
          </a:prstGeom>
          <a:noFill/>
        </p:spPr>
        <p:txBody>
          <a:bodyPr wrap="square" rtlCol="0">
            <a:spAutoFit/>
          </a:bodyPr>
          <a:lstStyle/>
          <a:p>
            <a:pPr marL="0" indent="0" algn="just">
              <a:lnSpc>
                <a:spcPct val="150000"/>
              </a:lnSpc>
              <a:buNone/>
            </a:pPr>
            <a:r>
              <a:rPr lang="en-US" sz="1200" cap="none" dirty="0">
                <a:solidFill>
                  <a:schemeClr val="bg1"/>
                </a:solidFill>
                <a:latin typeface="Arial Rounded MT Bold" panose="020F0704030504030204" pitchFamily="34" charset="0"/>
                <a:ea typeface="+mn-lt"/>
                <a:cs typeface="+mn-lt"/>
              </a:rPr>
              <a:t>9. VIEW MEDICINE</a:t>
            </a:r>
            <a:endParaRPr lang="en-US" sz="1200" cap="none" dirty="0">
              <a:solidFill>
                <a:schemeClr val="bg1"/>
              </a:solidFill>
              <a:latin typeface="Arial Rounded MT Bold" panose="020F0704030504030204" pitchFamily="34" charset="0"/>
            </a:endParaRPr>
          </a:p>
        </p:txBody>
      </p:sp>
      <p:sp>
        <p:nvSpPr>
          <p:cNvPr id="20" name="TextBox 19">
            <a:extLst>
              <a:ext uri="{FF2B5EF4-FFF2-40B4-BE49-F238E27FC236}">
                <a16:creationId xmlns:a16="http://schemas.microsoft.com/office/drawing/2014/main" id="{77EA9624-ACCF-EAA2-6DEA-E5B95D14D148}"/>
              </a:ext>
            </a:extLst>
          </p:cNvPr>
          <p:cNvSpPr txBox="1"/>
          <p:nvPr/>
        </p:nvSpPr>
        <p:spPr>
          <a:xfrm>
            <a:off x="7409204" y="6126856"/>
            <a:ext cx="2904167" cy="333746"/>
          </a:xfrm>
          <a:prstGeom prst="rect">
            <a:avLst/>
          </a:prstGeom>
          <a:noFill/>
        </p:spPr>
        <p:txBody>
          <a:bodyPr wrap="square" rtlCol="0">
            <a:spAutoFit/>
          </a:bodyPr>
          <a:lstStyle/>
          <a:p>
            <a:pPr marL="0" indent="0" algn="just">
              <a:lnSpc>
                <a:spcPct val="150000"/>
              </a:lnSpc>
              <a:buNone/>
            </a:pPr>
            <a:r>
              <a:rPr lang="en-US" sz="1200" cap="none" dirty="0">
                <a:solidFill>
                  <a:schemeClr val="bg1"/>
                </a:solidFill>
                <a:latin typeface="Arial Rounded MT Bold" panose="020F0704030504030204" pitchFamily="34" charset="0"/>
                <a:ea typeface="+mn-lt"/>
                <a:cs typeface="+mn-lt"/>
              </a:rPr>
              <a:t>10. UPDATE MEDICINE</a:t>
            </a:r>
            <a:endParaRPr lang="en-US" sz="1200" cap="none" dirty="0">
              <a:solidFill>
                <a:schemeClr val="bg1"/>
              </a:solidFill>
              <a:latin typeface="Arial Rounded MT Bold" panose="020F0704030504030204" pitchFamily="34" charset="0"/>
            </a:endParaRPr>
          </a:p>
        </p:txBody>
      </p:sp>
      <p:pic>
        <p:nvPicPr>
          <p:cNvPr id="22" name="Picture 21" descr="Graphical user interface&#10;&#10;Description automatically generated">
            <a:extLst>
              <a:ext uri="{FF2B5EF4-FFF2-40B4-BE49-F238E27FC236}">
                <a16:creationId xmlns:a16="http://schemas.microsoft.com/office/drawing/2014/main" id="{F5B64C97-2A5C-3BFF-80F0-0D5CF43CD340}"/>
              </a:ext>
            </a:extLst>
          </p:cNvPr>
          <p:cNvPicPr>
            <a:picLocks noChangeAspect="1"/>
          </p:cNvPicPr>
          <p:nvPr/>
        </p:nvPicPr>
        <p:blipFill rotWithShape="1">
          <a:blip r:embed="rId3">
            <a:extLst>
              <a:ext uri="{28A0092B-C50C-407E-A947-70E740481C1C}">
                <a14:useLocalDpi xmlns:a14="http://schemas.microsoft.com/office/drawing/2010/main" val="0"/>
              </a:ext>
            </a:extLst>
          </a:blip>
          <a:srcRect l="8714" r="4939"/>
          <a:stretch/>
        </p:blipFill>
        <p:spPr>
          <a:xfrm>
            <a:off x="-803558" y="-134195"/>
            <a:ext cx="669112" cy="461666"/>
          </a:xfrm>
          <a:prstGeom prst="rect">
            <a:avLst/>
          </a:prstGeom>
          <a:effectLst>
            <a:outerShdw blurRad="50800" dist="38100" dir="2700000" algn="tl" rotWithShape="0">
              <a:prstClr val="black">
                <a:alpha val="40000"/>
              </a:prstClr>
            </a:outerShdw>
            <a:softEdge rad="38100"/>
          </a:effectLst>
        </p:spPr>
      </p:pic>
      <p:pic>
        <p:nvPicPr>
          <p:cNvPr id="8" name="Picture 7" descr="Graphical user interface, application&#10;&#10;Description automatically generated">
            <a:extLst>
              <a:ext uri="{FF2B5EF4-FFF2-40B4-BE49-F238E27FC236}">
                <a16:creationId xmlns:a16="http://schemas.microsoft.com/office/drawing/2014/main" id="{FDAAAD36-A91C-E997-3E90-69EECFA385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7409" y="1448961"/>
            <a:ext cx="6790545" cy="3960077"/>
          </a:xfrm>
          <a:prstGeom prst="rect">
            <a:avLst/>
          </a:prstGeom>
          <a:effectLst>
            <a:softEdge rad="38100"/>
          </a:effectLst>
        </p:spPr>
      </p:pic>
      <p:pic>
        <p:nvPicPr>
          <p:cNvPr id="3" name="Picture 2" descr="Table&#10;&#10;Description automatically generated">
            <a:extLst>
              <a:ext uri="{FF2B5EF4-FFF2-40B4-BE49-F238E27FC236}">
                <a16:creationId xmlns:a16="http://schemas.microsoft.com/office/drawing/2014/main" id="{3DEEA956-7534-7F47-3FD9-AA7636A43F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15552" y="6419537"/>
            <a:ext cx="441637" cy="257796"/>
          </a:xfrm>
          <a:prstGeom prst="rect">
            <a:avLst/>
          </a:prstGeom>
          <a:effectLst>
            <a:softEdge rad="38100"/>
          </a:effectLst>
        </p:spPr>
      </p:pic>
    </p:spTree>
    <p:extLst>
      <p:ext uri="{BB962C8B-B14F-4D97-AF65-F5344CB8AC3E}">
        <p14:creationId xmlns:p14="http://schemas.microsoft.com/office/powerpoint/2010/main" val="570527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t="-13000" b="-13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875E8D-D186-B163-5666-2850BA7C6838}"/>
              </a:ext>
            </a:extLst>
          </p:cNvPr>
          <p:cNvSpPr txBox="1"/>
          <p:nvPr/>
        </p:nvSpPr>
        <p:spPr>
          <a:xfrm>
            <a:off x="786250" y="482493"/>
            <a:ext cx="3913902" cy="461665"/>
          </a:xfrm>
          <a:prstGeom prst="rect">
            <a:avLst/>
          </a:prstGeom>
          <a:noFill/>
        </p:spPr>
        <p:txBody>
          <a:bodyPr wrap="square" rtlCol="0">
            <a:spAutoFit/>
          </a:bodyPr>
          <a:lstStyle/>
          <a:p>
            <a:pPr lvl="0"/>
            <a:r>
              <a:rPr lang="en-US" sz="2400" u="sng" dirty="0">
                <a:latin typeface="Algerian" panose="04020705040A02060702" pitchFamily="82" charset="0"/>
              </a:rPr>
              <a:t>MODULES AND SNAPSHOTS</a:t>
            </a:r>
          </a:p>
        </p:txBody>
      </p:sp>
      <p:sp>
        <p:nvSpPr>
          <p:cNvPr id="5" name="TextBox 4">
            <a:extLst>
              <a:ext uri="{FF2B5EF4-FFF2-40B4-BE49-F238E27FC236}">
                <a16:creationId xmlns:a16="http://schemas.microsoft.com/office/drawing/2014/main" id="{1F0BE4EA-D92F-920D-D25C-70EA690EB976}"/>
              </a:ext>
            </a:extLst>
          </p:cNvPr>
          <p:cNvSpPr txBox="1"/>
          <p:nvPr/>
        </p:nvSpPr>
        <p:spPr>
          <a:xfrm>
            <a:off x="5601679" y="6467569"/>
            <a:ext cx="1622716" cy="276999"/>
          </a:xfrm>
          <a:prstGeom prst="rect">
            <a:avLst/>
          </a:prstGeom>
          <a:noFill/>
        </p:spPr>
        <p:txBody>
          <a:bodyPr wrap="square" rtlCol="0">
            <a:spAutoFit/>
          </a:bodyPr>
          <a:lstStyle/>
          <a:p>
            <a:pPr lvl="0"/>
            <a:r>
              <a:rPr lang="en-US" sz="1200" dirty="0"/>
              <a:t>SAMPLE CODE</a:t>
            </a:r>
          </a:p>
        </p:txBody>
      </p:sp>
      <p:sp>
        <p:nvSpPr>
          <p:cNvPr id="6" name="TextBox 5">
            <a:extLst>
              <a:ext uri="{FF2B5EF4-FFF2-40B4-BE49-F238E27FC236}">
                <a16:creationId xmlns:a16="http://schemas.microsoft.com/office/drawing/2014/main" id="{38122DBA-E961-CF64-8F6D-25A70CB24AA8}"/>
              </a:ext>
            </a:extLst>
          </p:cNvPr>
          <p:cNvSpPr txBox="1"/>
          <p:nvPr/>
        </p:nvSpPr>
        <p:spPr>
          <a:xfrm>
            <a:off x="7433524" y="6465823"/>
            <a:ext cx="2807280" cy="276999"/>
          </a:xfrm>
          <a:prstGeom prst="rect">
            <a:avLst/>
          </a:prstGeom>
          <a:noFill/>
        </p:spPr>
        <p:txBody>
          <a:bodyPr wrap="square" rtlCol="0">
            <a:spAutoFit/>
          </a:bodyPr>
          <a:lstStyle/>
          <a:p>
            <a:pPr lvl="0"/>
            <a:r>
              <a:rPr lang="en-US" sz="1200" dirty="0"/>
              <a:t>OUTCOME OF THE PROJECT</a:t>
            </a:r>
          </a:p>
        </p:txBody>
      </p:sp>
      <p:sp>
        <p:nvSpPr>
          <p:cNvPr id="7" name="TextBox 6">
            <a:extLst>
              <a:ext uri="{FF2B5EF4-FFF2-40B4-BE49-F238E27FC236}">
                <a16:creationId xmlns:a16="http://schemas.microsoft.com/office/drawing/2014/main" id="{E5DA412E-5863-7E41-9E99-58F8CE05851A}"/>
              </a:ext>
            </a:extLst>
          </p:cNvPr>
          <p:cNvSpPr txBox="1"/>
          <p:nvPr/>
        </p:nvSpPr>
        <p:spPr>
          <a:xfrm>
            <a:off x="9580545" y="6464473"/>
            <a:ext cx="1539589" cy="276999"/>
          </a:xfrm>
          <a:prstGeom prst="rect">
            <a:avLst/>
          </a:prstGeom>
          <a:noFill/>
        </p:spPr>
        <p:txBody>
          <a:bodyPr wrap="square" rtlCol="0">
            <a:spAutoFit/>
          </a:bodyPr>
          <a:lstStyle/>
          <a:p>
            <a:pPr lvl="0"/>
            <a:r>
              <a:rPr lang="en-US" sz="1200" dirty="0"/>
              <a:t>CONCLUSION</a:t>
            </a:r>
          </a:p>
        </p:txBody>
      </p:sp>
      <p:sp>
        <p:nvSpPr>
          <p:cNvPr id="10" name="TextBox 9">
            <a:extLst>
              <a:ext uri="{FF2B5EF4-FFF2-40B4-BE49-F238E27FC236}">
                <a16:creationId xmlns:a16="http://schemas.microsoft.com/office/drawing/2014/main" id="{62B9254D-4438-9B7D-867B-626B9AEA906C}"/>
              </a:ext>
            </a:extLst>
          </p:cNvPr>
          <p:cNvSpPr txBox="1"/>
          <p:nvPr/>
        </p:nvSpPr>
        <p:spPr>
          <a:xfrm>
            <a:off x="786250" y="2327445"/>
            <a:ext cx="3398475" cy="2531912"/>
          </a:xfrm>
          <a:prstGeom prst="rect">
            <a:avLst/>
          </a:prstGeom>
          <a:noFill/>
        </p:spPr>
        <p:txBody>
          <a:bodyPr wrap="square" rtlCol="0">
            <a:spAutoFit/>
          </a:bodyPr>
          <a:lstStyle/>
          <a:p>
            <a:pPr algn="just" defTabSz="914400">
              <a:lnSpc>
                <a:spcPct val="150000"/>
              </a:lnSpc>
              <a:spcAft>
                <a:spcPts val="600"/>
              </a:spcAft>
            </a:pPr>
            <a:r>
              <a:rPr lang="en-US" dirty="0">
                <a:latin typeface="Arial Rounded MT Bold" panose="020F0704030504030204" pitchFamily="34" charset="0"/>
              </a:rPr>
              <a:t>The chemist can view all the medications in stock in this module. Any drug can be deleted by a chemist simply clicking on it and confirming the pop-up window.</a:t>
            </a:r>
          </a:p>
        </p:txBody>
      </p:sp>
      <p:sp>
        <p:nvSpPr>
          <p:cNvPr id="12" name="TextBox 11">
            <a:extLst>
              <a:ext uri="{FF2B5EF4-FFF2-40B4-BE49-F238E27FC236}">
                <a16:creationId xmlns:a16="http://schemas.microsoft.com/office/drawing/2014/main" id="{5BED85A0-4BEA-F2EA-9674-6138EDF423BE}"/>
              </a:ext>
            </a:extLst>
          </p:cNvPr>
          <p:cNvSpPr txBox="1"/>
          <p:nvPr/>
        </p:nvSpPr>
        <p:spPr>
          <a:xfrm>
            <a:off x="1097668" y="6406557"/>
            <a:ext cx="2382175" cy="333746"/>
          </a:xfrm>
          <a:prstGeom prst="rect">
            <a:avLst/>
          </a:prstGeom>
          <a:noFill/>
        </p:spPr>
        <p:txBody>
          <a:bodyPr wrap="square" rtlCol="0">
            <a:spAutoFit/>
          </a:bodyPr>
          <a:lstStyle/>
          <a:p>
            <a:pPr marL="0" indent="0" algn="just">
              <a:lnSpc>
                <a:spcPct val="150000"/>
              </a:lnSpc>
              <a:buNone/>
            </a:pPr>
            <a:r>
              <a:rPr lang="en-US" sz="1200" dirty="0">
                <a:latin typeface="Arial Rounded MT Bold" panose="020F0704030504030204" pitchFamily="34" charset="0"/>
                <a:ea typeface="+mn-lt"/>
                <a:cs typeface="+mn-lt"/>
              </a:rPr>
              <a:t>11</a:t>
            </a:r>
            <a:r>
              <a:rPr lang="en-US" sz="1200" cap="none" dirty="0">
                <a:latin typeface="Arial Rounded MT Bold" panose="020F0704030504030204" pitchFamily="34" charset="0"/>
                <a:ea typeface="+mn-lt"/>
                <a:cs typeface="+mn-lt"/>
              </a:rPr>
              <a:t>. </a:t>
            </a:r>
            <a:r>
              <a:rPr lang="en-US" sz="1200" dirty="0">
                <a:latin typeface="Arial Rounded MT Bold" panose="020F0704030504030204" pitchFamily="34" charset="0"/>
                <a:ea typeface="+mn-lt"/>
                <a:cs typeface="+mn-lt"/>
              </a:rPr>
              <a:t>SELL MEDICINE</a:t>
            </a:r>
            <a:endParaRPr lang="en-US" sz="1200" cap="none" dirty="0">
              <a:latin typeface="Arial Rounded MT Bold" panose="020F0704030504030204" pitchFamily="34" charset="0"/>
            </a:endParaRPr>
          </a:p>
        </p:txBody>
      </p:sp>
      <p:sp>
        <p:nvSpPr>
          <p:cNvPr id="13" name="TextBox 12">
            <a:extLst>
              <a:ext uri="{FF2B5EF4-FFF2-40B4-BE49-F238E27FC236}">
                <a16:creationId xmlns:a16="http://schemas.microsoft.com/office/drawing/2014/main" id="{C456F10F-27D2-7FD9-19F5-0BE1F4014EC1}"/>
              </a:ext>
            </a:extLst>
          </p:cNvPr>
          <p:cNvSpPr txBox="1"/>
          <p:nvPr/>
        </p:nvSpPr>
        <p:spPr>
          <a:xfrm>
            <a:off x="-2344715" y="1221751"/>
            <a:ext cx="2463104" cy="454420"/>
          </a:xfrm>
          <a:prstGeom prst="rect">
            <a:avLst/>
          </a:prstGeom>
          <a:noFill/>
        </p:spPr>
        <p:txBody>
          <a:bodyPr wrap="square" rtlCol="0">
            <a:spAutoFit/>
          </a:bodyPr>
          <a:lstStyle/>
          <a:p>
            <a:pPr marL="0" indent="0" algn="just">
              <a:lnSpc>
                <a:spcPct val="150000"/>
              </a:lnSpc>
              <a:buNone/>
            </a:pPr>
            <a:r>
              <a:rPr lang="en-US" cap="none" dirty="0">
                <a:solidFill>
                  <a:schemeClr val="bg1"/>
                </a:solidFill>
                <a:latin typeface="Arial Rounded MT Bold" panose="020F0704030504030204" pitchFamily="34" charset="0"/>
                <a:ea typeface="+mn-lt"/>
                <a:cs typeface="+mn-lt"/>
              </a:rPr>
              <a:t>8. </a:t>
            </a:r>
            <a:r>
              <a:rPr lang="en-US" dirty="0">
                <a:solidFill>
                  <a:schemeClr val="bg1"/>
                </a:solidFill>
                <a:latin typeface="Arial Rounded MT Bold" panose="020F0704030504030204" pitchFamily="34" charset="0"/>
                <a:ea typeface="+mn-lt"/>
                <a:cs typeface="+mn-lt"/>
              </a:rPr>
              <a:t>ADD MEDICINE</a:t>
            </a:r>
            <a:endParaRPr lang="en-US" cap="none" dirty="0">
              <a:solidFill>
                <a:schemeClr val="bg1"/>
              </a:solidFill>
              <a:latin typeface="Arial Rounded MT Bold" panose="020F0704030504030204" pitchFamily="34" charset="0"/>
            </a:endParaRPr>
          </a:p>
        </p:txBody>
      </p:sp>
      <p:sp>
        <p:nvSpPr>
          <p:cNvPr id="18" name="TextBox 17">
            <a:extLst>
              <a:ext uri="{FF2B5EF4-FFF2-40B4-BE49-F238E27FC236}">
                <a16:creationId xmlns:a16="http://schemas.microsoft.com/office/drawing/2014/main" id="{AFDA7B71-33EC-C7A4-5754-251F12A31181}"/>
              </a:ext>
            </a:extLst>
          </p:cNvPr>
          <p:cNvSpPr txBox="1"/>
          <p:nvPr/>
        </p:nvSpPr>
        <p:spPr>
          <a:xfrm>
            <a:off x="3510830" y="6406557"/>
            <a:ext cx="1849918" cy="333746"/>
          </a:xfrm>
          <a:prstGeom prst="rect">
            <a:avLst/>
          </a:prstGeom>
          <a:noFill/>
        </p:spPr>
        <p:txBody>
          <a:bodyPr wrap="square" rtlCol="0">
            <a:spAutoFit/>
          </a:bodyPr>
          <a:lstStyle/>
          <a:p>
            <a:pPr marL="0" indent="0" algn="just">
              <a:lnSpc>
                <a:spcPct val="150000"/>
              </a:lnSpc>
              <a:buNone/>
            </a:pPr>
            <a:r>
              <a:rPr lang="en-US" sz="1200" cap="none" dirty="0">
                <a:latin typeface="Arial Rounded MT Bold" panose="020F0704030504030204" pitchFamily="34" charset="0"/>
                <a:ea typeface="+mn-lt"/>
                <a:cs typeface="+mn-lt"/>
              </a:rPr>
              <a:t>12. </a:t>
            </a:r>
            <a:r>
              <a:rPr lang="en-US" sz="1200" dirty="0">
                <a:latin typeface="Arial Rounded MT Bold" panose="020F0704030504030204" pitchFamily="34" charset="0"/>
                <a:ea typeface="+mn-lt"/>
                <a:cs typeface="+mn-lt"/>
              </a:rPr>
              <a:t>VIEW BILL</a:t>
            </a:r>
            <a:endParaRPr lang="en-US" sz="1200" cap="none" dirty="0">
              <a:latin typeface="Arial Rounded MT Bold" panose="020F0704030504030204" pitchFamily="34" charset="0"/>
            </a:endParaRPr>
          </a:p>
        </p:txBody>
      </p:sp>
      <p:sp>
        <p:nvSpPr>
          <p:cNvPr id="19" name="TextBox 18">
            <a:extLst>
              <a:ext uri="{FF2B5EF4-FFF2-40B4-BE49-F238E27FC236}">
                <a16:creationId xmlns:a16="http://schemas.microsoft.com/office/drawing/2014/main" id="{9888444F-B65A-53F2-5888-69C39C2427B3}"/>
              </a:ext>
            </a:extLst>
          </p:cNvPr>
          <p:cNvSpPr txBox="1"/>
          <p:nvPr/>
        </p:nvSpPr>
        <p:spPr>
          <a:xfrm>
            <a:off x="786250" y="1462382"/>
            <a:ext cx="2352174" cy="454420"/>
          </a:xfrm>
          <a:prstGeom prst="rect">
            <a:avLst/>
          </a:prstGeom>
          <a:noFill/>
        </p:spPr>
        <p:txBody>
          <a:bodyPr wrap="square" rtlCol="0">
            <a:spAutoFit/>
          </a:bodyPr>
          <a:lstStyle/>
          <a:p>
            <a:pPr marL="0" indent="0" algn="just">
              <a:lnSpc>
                <a:spcPct val="150000"/>
              </a:lnSpc>
              <a:buNone/>
            </a:pPr>
            <a:r>
              <a:rPr lang="en-US" cap="none" dirty="0">
                <a:latin typeface="Arial Rounded MT Bold" panose="020F0704030504030204" pitchFamily="34" charset="0"/>
                <a:ea typeface="+mn-lt"/>
                <a:cs typeface="+mn-lt"/>
              </a:rPr>
              <a:t>9. VIEW MEDICINE</a:t>
            </a:r>
            <a:endParaRPr lang="en-US" cap="none" dirty="0">
              <a:latin typeface="Arial Rounded MT Bold" panose="020F0704030504030204" pitchFamily="34" charset="0"/>
            </a:endParaRPr>
          </a:p>
        </p:txBody>
      </p:sp>
      <p:sp>
        <p:nvSpPr>
          <p:cNvPr id="20" name="TextBox 19">
            <a:extLst>
              <a:ext uri="{FF2B5EF4-FFF2-40B4-BE49-F238E27FC236}">
                <a16:creationId xmlns:a16="http://schemas.microsoft.com/office/drawing/2014/main" id="{77EA9624-ACCF-EAA2-6DEA-E5B95D14D148}"/>
              </a:ext>
            </a:extLst>
          </p:cNvPr>
          <p:cNvSpPr txBox="1"/>
          <p:nvPr/>
        </p:nvSpPr>
        <p:spPr>
          <a:xfrm>
            <a:off x="7409204" y="6126856"/>
            <a:ext cx="2904167" cy="333746"/>
          </a:xfrm>
          <a:prstGeom prst="rect">
            <a:avLst/>
          </a:prstGeom>
          <a:noFill/>
        </p:spPr>
        <p:txBody>
          <a:bodyPr wrap="square" rtlCol="0">
            <a:spAutoFit/>
          </a:bodyPr>
          <a:lstStyle/>
          <a:p>
            <a:pPr marL="0" indent="0" algn="just">
              <a:lnSpc>
                <a:spcPct val="150000"/>
              </a:lnSpc>
              <a:buNone/>
            </a:pPr>
            <a:r>
              <a:rPr lang="en-US" sz="1200" cap="none" dirty="0">
                <a:latin typeface="Arial Rounded MT Bold" panose="020F0704030504030204" pitchFamily="34" charset="0"/>
                <a:ea typeface="+mn-lt"/>
                <a:cs typeface="+mn-lt"/>
              </a:rPr>
              <a:t>10. UPDATE MEDICINE</a:t>
            </a:r>
            <a:endParaRPr lang="en-US" sz="1200" cap="none" dirty="0">
              <a:latin typeface="Arial Rounded MT Bold" panose="020F0704030504030204" pitchFamily="34" charset="0"/>
            </a:endParaRPr>
          </a:p>
        </p:txBody>
      </p:sp>
      <p:pic>
        <p:nvPicPr>
          <p:cNvPr id="8" name="Picture 7" descr="Graphical user interface, application&#10;&#10;Description automatically generated">
            <a:extLst>
              <a:ext uri="{FF2B5EF4-FFF2-40B4-BE49-F238E27FC236}">
                <a16:creationId xmlns:a16="http://schemas.microsoft.com/office/drawing/2014/main" id="{FDAAAD36-A91C-E997-3E90-69EECFA38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421" y="195356"/>
            <a:ext cx="791642" cy="461666"/>
          </a:xfrm>
          <a:prstGeom prst="rect">
            <a:avLst/>
          </a:prstGeom>
          <a:effectLst>
            <a:softEdge rad="38100"/>
          </a:effectLst>
        </p:spPr>
      </p:pic>
      <p:pic>
        <p:nvPicPr>
          <p:cNvPr id="3" name="Picture 2" descr="Table&#10;&#10;Description automatically generated">
            <a:extLst>
              <a:ext uri="{FF2B5EF4-FFF2-40B4-BE49-F238E27FC236}">
                <a16:creationId xmlns:a16="http://schemas.microsoft.com/office/drawing/2014/main" id="{3DEEA956-7534-7F47-3FD9-AA7636A43F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4272" y="1346239"/>
            <a:ext cx="7021821" cy="4098835"/>
          </a:xfrm>
          <a:prstGeom prst="rect">
            <a:avLst/>
          </a:prstGeom>
          <a:effectLst>
            <a:softEdge rad="38100"/>
          </a:effectLst>
        </p:spPr>
      </p:pic>
      <p:pic>
        <p:nvPicPr>
          <p:cNvPr id="9" name="Picture 8" descr="Graphical user interface, application&#10;&#10;Description automatically generated">
            <a:extLst>
              <a:ext uri="{FF2B5EF4-FFF2-40B4-BE49-F238E27FC236}">
                <a16:creationId xmlns:a16="http://schemas.microsoft.com/office/drawing/2014/main" id="{39319C91-B5D4-0B7B-14E0-94EC2C4B95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6188" y="6406557"/>
            <a:ext cx="539809" cy="312037"/>
          </a:xfrm>
          <a:prstGeom prst="rect">
            <a:avLst/>
          </a:prstGeom>
          <a:effectLst>
            <a:softEdge rad="38100"/>
          </a:effectLst>
        </p:spPr>
      </p:pic>
    </p:spTree>
    <p:extLst>
      <p:ext uri="{BB962C8B-B14F-4D97-AF65-F5344CB8AC3E}">
        <p14:creationId xmlns:p14="http://schemas.microsoft.com/office/powerpoint/2010/main" val="382967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3000" b="-13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875E8D-D186-B163-5666-2850BA7C6838}"/>
              </a:ext>
            </a:extLst>
          </p:cNvPr>
          <p:cNvSpPr txBox="1"/>
          <p:nvPr/>
        </p:nvSpPr>
        <p:spPr>
          <a:xfrm>
            <a:off x="786250" y="482493"/>
            <a:ext cx="3913902" cy="461665"/>
          </a:xfrm>
          <a:prstGeom prst="rect">
            <a:avLst/>
          </a:prstGeom>
          <a:noFill/>
        </p:spPr>
        <p:txBody>
          <a:bodyPr wrap="square" rtlCol="0">
            <a:spAutoFit/>
          </a:bodyPr>
          <a:lstStyle/>
          <a:p>
            <a:pPr lvl="0"/>
            <a:r>
              <a:rPr lang="en-US" sz="2400" u="sng" dirty="0">
                <a:latin typeface="Algerian" panose="04020705040A02060702" pitchFamily="82" charset="0"/>
              </a:rPr>
              <a:t>MODULES AND SNAPSHOTS</a:t>
            </a:r>
          </a:p>
        </p:txBody>
      </p:sp>
      <p:sp>
        <p:nvSpPr>
          <p:cNvPr id="5" name="TextBox 4">
            <a:extLst>
              <a:ext uri="{FF2B5EF4-FFF2-40B4-BE49-F238E27FC236}">
                <a16:creationId xmlns:a16="http://schemas.microsoft.com/office/drawing/2014/main" id="{1F0BE4EA-D92F-920D-D25C-70EA690EB976}"/>
              </a:ext>
            </a:extLst>
          </p:cNvPr>
          <p:cNvSpPr txBox="1"/>
          <p:nvPr/>
        </p:nvSpPr>
        <p:spPr>
          <a:xfrm>
            <a:off x="5601679" y="6467569"/>
            <a:ext cx="1622716" cy="276999"/>
          </a:xfrm>
          <a:prstGeom prst="rect">
            <a:avLst/>
          </a:prstGeom>
          <a:noFill/>
        </p:spPr>
        <p:txBody>
          <a:bodyPr wrap="square" rtlCol="0">
            <a:spAutoFit/>
          </a:bodyPr>
          <a:lstStyle/>
          <a:p>
            <a:pPr lvl="0"/>
            <a:r>
              <a:rPr lang="en-US" sz="1200" dirty="0"/>
              <a:t>SAMPLE CODE</a:t>
            </a:r>
          </a:p>
        </p:txBody>
      </p:sp>
      <p:sp>
        <p:nvSpPr>
          <p:cNvPr id="6" name="TextBox 5">
            <a:extLst>
              <a:ext uri="{FF2B5EF4-FFF2-40B4-BE49-F238E27FC236}">
                <a16:creationId xmlns:a16="http://schemas.microsoft.com/office/drawing/2014/main" id="{38122DBA-E961-CF64-8F6D-25A70CB24AA8}"/>
              </a:ext>
            </a:extLst>
          </p:cNvPr>
          <p:cNvSpPr txBox="1"/>
          <p:nvPr/>
        </p:nvSpPr>
        <p:spPr>
          <a:xfrm>
            <a:off x="7433524" y="6465823"/>
            <a:ext cx="2807280" cy="276999"/>
          </a:xfrm>
          <a:prstGeom prst="rect">
            <a:avLst/>
          </a:prstGeom>
          <a:noFill/>
        </p:spPr>
        <p:txBody>
          <a:bodyPr wrap="square" rtlCol="0">
            <a:spAutoFit/>
          </a:bodyPr>
          <a:lstStyle/>
          <a:p>
            <a:pPr lvl="0"/>
            <a:r>
              <a:rPr lang="en-US" sz="1200" dirty="0"/>
              <a:t>OUTCOME OF THE PROJECT</a:t>
            </a:r>
          </a:p>
        </p:txBody>
      </p:sp>
      <p:sp>
        <p:nvSpPr>
          <p:cNvPr id="7" name="TextBox 6">
            <a:extLst>
              <a:ext uri="{FF2B5EF4-FFF2-40B4-BE49-F238E27FC236}">
                <a16:creationId xmlns:a16="http://schemas.microsoft.com/office/drawing/2014/main" id="{E5DA412E-5863-7E41-9E99-58F8CE05851A}"/>
              </a:ext>
            </a:extLst>
          </p:cNvPr>
          <p:cNvSpPr txBox="1"/>
          <p:nvPr/>
        </p:nvSpPr>
        <p:spPr>
          <a:xfrm>
            <a:off x="9580545" y="6464473"/>
            <a:ext cx="1539589" cy="276999"/>
          </a:xfrm>
          <a:prstGeom prst="rect">
            <a:avLst/>
          </a:prstGeom>
          <a:noFill/>
        </p:spPr>
        <p:txBody>
          <a:bodyPr wrap="square" rtlCol="0">
            <a:spAutoFit/>
          </a:bodyPr>
          <a:lstStyle/>
          <a:p>
            <a:pPr lvl="0"/>
            <a:r>
              <a:rPr lang="en-US" sz="1200" dirty="0"/>
              <a:t>CONCLUSION</a:t>
            </a:r>
          </a:p>
        </p:txBody>
      </p:sp>
      <p:sp>
        <p:nvSpPr>
          <p:cNvPr id="10" name="TextBox 9">
            <a:extLst>
              <a:ext uri="{FF2B5EF4-FFF2-40B4-BE49-F238E27FC236}">
                <a16:creationId xmlns:a16="http://schemas.microsoft.com/office/drawing/2014/main" id="{62B9254D-4438-9B7D-867B-626B9AEA906C}"/>
              </a:ext>
            </a:extLst>
          </p:cNvPr>
          <p:cNvSpPr txBox="1"/>
          <p:nvPr/>
        </p:nvSpPr>
        <p:spPr>
          <a:xfrm>
            <a:off x="7912660" y="1683294"/>
            <a:ext cx="3335770" cy="3778407"/>
          </a:xfrm>
          <a:prstGeom prst="rect">
            <a:avLst/>
          </a:prstGeom>
          <a:noFill/>
        </p:spPr>
        <p:txBody>
          <a:bodyPr wrap="square" rtlCol="0">
            <a:spAutoFit/>
          </a:bodyPr>
          <a:lstStyle/>
          <a:p>
            <a:pPr algn="just" defTabSz="914400">
              <a:lnSpc>
                <a:spcPct val="150000"/>
              </a:lnSpc>
              <a:spcAft>
                <a:spcPts val="600"/>
              </a:spcAft>
            </a:pPr>
            <a:r>
              <a:rPr lang="en-US" dirty="0">
                <a:solidFill>
                  <a:schemeClr val="tx1">
                    <a:lumMod val="85000"/>
                    <a:lumOff val="15000"/>
                  </a:schemeClr>
                </a:solidFill>
                <a:latin typeface="Arial Rounded MT Bold" panose="020F0704030504030204" pitchFamily="34" charset="0"/>
              </a:rPr>
              <a:t>The chemist needs to enter the medicine ID. Except changing the current quantity, the chemist can add more and update all the medication's information by entering all the necessary information and pressing update. </a:t>
            </a:r>
          </a:p>
        </p:txBody>
      </p:sp>
      <p:sp>
        <p:nvSpPr>
          <p:cNvPr id="12" name="TextBox 11">
            <a:extLst>
              <a:ext uri="{FF2B5EF4-FFF2-40B4-BE49-F238E27FC236}">
                <a16:creationId xmlns:a16="http://schemas.microsoft.com/office/drawing/2014/main" id="{5BED85A0-4BEA-F2EA-9674-6138EDF423BE}"/>
              </a:ext>
            </a:extLst>
          </p:cNvPr>
          <p:cNvSpPr txBox="1"/>
          <p:nvPr/>
        </p:nvSpPr>
        <p:spPr>
          <a:xfrm>
            <a:off x="1097668" y="6406557"/>
            <a:ext cx="2382175" cy="333746"/>
          </a:xfrm>
          <a:prstGeom prst="rect">
            <a:avLst/>
          </a:prstGeom>
          <a:noFill/>
        </p:spPr>
        <p:txBody>
          <a:bodyPr wrap="square" rtlCol="0">
            <a:spAutoFit/>
          </a:bodyPr>
          <a:lstStyle/>
          <a:p>
            <a:pPr marL="0" indent="0" algn="just">
              <a:lnSpc>
                <a:spcPct val="150000"/>
              </a:lnSpc>
              <a:buNone/>
            </a:pPr>
            <a:r>
              <a:rPr lang="en-US" sz="1200" dirty="0">
                <a:latin typeface="Arial Rounded MT Bold" panose="020F0704030504030204" pitchFamily="34" charset="0"/>
                <a:ea typeface="+mn-lt"/>
                <a:cs typeface="+mn-lt"/>
              </a:rPr>
              <a:t>11</a:t>
            </a:r>
            <a:r>
              <a:rPr lang="en-US" sz="1200" cap="none" dirty="0">
                <a:latin typeface="Arial Rounded MT Bold" panose="020F0704030504030204" pitchFamily="34" charset="0"/>
                <a:ea typeface="+mn-lt"/>
                <a:cs typeface="+mn-lt"/>
              </a:rPr>
              <a:t>. </a:t>
            </a:r>
            <a:r>
              <a:rPr lang="en-US" sz="1200" dirty="0">
                <a:latin typeface="Arial Rounded MT Bold" panose="020F0704030504030204" pitchFamily="34" charset="0"/>
                <a:ea typeface="+mn-lt"/>
                <a:cs typeface="+mn-lt"/>
              </a:rPr>
              <a:t>SELL MEDICINE</a:t>
            </a:r>
            <a:endParaRPr lang="en-US" sz="1200" cap="none" dirty="0">
              <a:latin typeface="Arial Rounded MT Bold" panose="020F0704030504030204" pitchFamily="34" charset="0"/>
            </a:endParaRPr>
          </a:p>
        </p:txBody>
      </p:sp>
      <p:sp>
        <p:nvSpPr>
          <p:cNvPr id="18" name="TextBox 17">
            <a:extLst>
              <a:ext uri="{FF2B5EF4-FFF2-40B4-BE49-F238E27FC236}">
                <a16:creationId xmlns:a16="http://schemas.microsoft.com/office/drawing/2014/main" id="{AFDA7B71-33EC-C7A4-5754-251F12A31181}"/>
              </a:ext>
            </a:extLst>
          </p:cNvPr>
          <p:cNvSpPr txBox="1"/>
          <p:nvPr/>
        </p:nvSpPr>
        <p:spPr>
          <a:xfrm>
            <a:off x="3510830" y="6406557"/>
            <a:ext cx="1849918" cy="333746"/>
          </a:xfrm>
          <a:prstGeom prst="rect">
            <a:avLst/>
          </a:prstGeom>
          <a:noFill/>
        </p:spPr>
        <p:txBody>
          <a:bodyPr wrap="square" rtlCol="0">
            <a:spAutoFit/>
          </a:bodyPr>
          <a:lstStyle/>
          <a:p>
            <a:pPr marL="0" indent="0" algn="just">
              <a:lnSpc>
                <a:spcPct val="150000"/>
              </a:lnSpc>
              <a:buNone/>
            </a:pPr>
            <a:r>
              <a:rPr lang="en-US" sz="1200" cap="none" dirty="0">
                <a:latin typeface="Arial Rounded MT Bold" panose="020F0704030504030204" pitchFamily="34" charset="0"/>
                <a:ea typeface="+mn-lt"/>
                <a:cs typeface="+mn-lt"/>
              </a:rPr>
              <a:t>12. </a:t>
            </a:r>
            <a:r>
              <a:rPr lang="en-US" sz="1200" dirty="0">
                <a:latin typeface="Arial Rounded MT Bold" panose="020F0704030504030204" pitchFamily="34" charset="0"/>
                <a:ea typeface="+mn-lt"/>
                <a:cs typeface="+mn-lt"/>
              </a:rPr>
              <a:t>VIEW BILL</a:t>
            </a:r>
            <a:endParaRPr lang="en-US" sz="1200" cap="none" dirty="0">
              <a:latin typeface="Arial Rounded MT Bold" panose="020F0704030504030204" pitchFamily="34" charset="0"/>
            </a:endParaRPr>
          </a:p>
        </p:txBody>
      </p:sp>
      <p:sp>
        <p:nvSpPr>
          <p:cNvPr id="19" name="TextBox 18">
            <a:extLst>
              <a:ext uri="{FF2B5EF4-FFF2-40B4-BE49-F238E27FC236}">
                <a16:creationId xmlns:a16="http://schemas.microsoft.com/office/drawing/2014/main" id="{9888444F-B65A-53F2-5888-69C39C2427B3}"/>
              </a:ext>
            </a:extLst>
          </p:cNvPr>
          <p:cNvSpPr txBox="1"/>
          <p:nvPr/>
        </p:nvSpPr>
        <p:spPr>
          <a:xfrm>
            <a:off x="12398916" y="1559201"/>
            <a:ext cx="2352174" cy="454420"/>
          </a:xfrm>
          <a:prstGeom prst="rect">
            <a:avLst/>
          </a:prstGeom>
          <a:noFill/>
        </p:spPr>
        <p:txBody>
          <a:bodyPr wrap="square" rtlCol="0">
            <a:spAutoFit/>
          </a:bodyPr>
          <a:lstStyle/>
          <a:p>
            <a:pPr marL="0" indent="0" algn="just">
              <a:lnSpc>
                <a:spcPct val="150000"/>
              </a:lnSpc>
              <a:buNone/>
            </a:pPr>
            <a:r>
              <a:rPr lang="en-US" cap="none" dirty="0">
                <a:latin typeface="Arial Rounded MT Bold" panose="020F0704030504030204" pitchFamily="34" charset="0"/>
                <a:ea typeface="+mn-lt"/>
                <a:cs typeface="+mn-lt"/>
              </a:rPr>
              <a:t>9. VIEW MEDICINE</a:t>
            </a:r>
            <a:endParaRPr lang="en-US" cap="none" dirty="0">
              <a:latin typeface="Arial Rounded MT Bold" panose="020F0704030504030204" pitchFamily="34" charset="0"/>
            </a:endParaRPr>
          </a:p>
        </p:txBody>
      </p:sp>
      <p:sp>
        <p:nvSpPr>
          <p:cNvPr id="20" name="TextBox 19">
            <a:extLst>
              <a:ext uri="{FF2B5EF4-FFF2-40B4-BE49-F238E27FC236}">
                <a16:creationId xmlns:a16="http://schemas.microsoft.com/office/drawing/2014/main" id="{77EA9624-ACCF-EAA2-6DEA-E5B95D14D148}"/>
              </a:ext>
            </a:extLst>
          </p:cNvPr>
          <p:cNvSpPr txBox="1"/>
          <p:nvPr/>
        </p:nvSpPr>
        <p:spPr>
          <a:xfrm>
            <a:off x="7912660" y="1124101"/>
            <a:ext cx="2904167" cy="454420"/>
          </a:xfrm>
          <a:prstGeom prst="rect">
            <a:avLst/>
          </a:prstGeom>
          <a:noFill/>
        </p:spPr>
        <p:txBody>
          <a:bodyPr wrap="square" rtlCol="0">
            <a:spAutoFit/>
          </a:bodyPr>
          <a:lstStyle/>
          <a:p>
            <a:pPr marL="0" indent="0" algn="just">
              <a:lnSpc>
                <a:spcPct val="150000"/>
              </a:lnSpc>
              <a:buNone/>
            </a:pPr>
            <a:r>
              <a:rPr lang="en-US" cap="none" dirty="0">
                <a:latin typeface="Arial Rounded MT Bold" panose="020F0704030504030204" pitchFamily="34" charset="0"/>
                <a:ea typeface="+mn-lt"/>
                <a:cs typeface="+mn-lt"/>
              </a:rPr>
              <a:t>10. UPDATE MEDICINE</a:t>
            </a:r>
            <a:endParaRPr lang="en-US" cap="none" dirty="0">
              <a:latin typeface="Arial Rounded MT Bold" panose="020F0704030504030204" pitchFamily="34" charset="0"/>
            </a:endParaRPr>
          </a:p>
        </p:txBody>
      </p:sp>
      <p:pic>
        <p:nvPicPr>
          <p:cNvPr id="3" name="Picture 2" descr="Table&#10;&#10;Description automatically generated">
            <a:extLst>
              <a:ext uri="{FF2B5EF4-FFF2-40B4-BE49-F238E27FC236}">
                <a16:creationId xmlns:a16="http://schemas.microsoft.com/office/drawing/2014/main" id="{3DEEA956-7534-7F47-3FD9-AA7636A43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8916" y="-645780"/>
            <a:ext cx="778479" cy="454420"/>
          </a:xfrm>
          <a:prstGeom prst="rect">
            <a:avLst/>
          </a:prstGeom>
          <a:effectLst>
            <a:softEdge rad="38100"/>
          </a:effectLst>
        </p:spPr>
      </p:pic>
      <p:pic>
        <p:nvPicPr>
          <p:cNvPr id="9" name="Picture 8" descr="Graphical user interface, application&#10;&#10;Description automatically generated">
            <a:extLst>
              <a:ext uri="{FF2B5EF4-FFF2-40B4-BE49-F238E27FC236}">
                <a16:creationId xmlns:a16="http://schemas.microsoft.com/office/drawing/2014/main" id="{39319C91-B5D4-0B7B-14E0-94EC2C4B95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250" y="1544102"/>
            <a:ext cx="6533435" cy="3776657"/>
          </a:xfrm>
          <a:prstGeom prst="rect">
            <a:avLst/>
          </a:prstGeom>
          <a:noFill/>
          <a:effectLst>
            <a:softEdge rad="38100"/>
          </a:effectLst>
        </p:spPr>
      </p:pic>
      <p:pic>
        <p:nvPicPr>
          <p:cNvPr id="11" name="Picture 10" descr="Graphical user interface, application&#10;&#10;Description automatically generated">
            <a:extLst>
              <a:ext uri="{FF2B5EF4-FFF2-40B4-BE49-F238E27FC236}">
                <a16:creationId xmlns:a16="http://schemas.microsoft.com/office/drawing/2014/main" id="{78559827-1DF5-18EA-90B1-B30DE5DCF7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72047" y="209484"/>
            <a:ext cx="362742" cy="216664"/>
          </a:xfrm>
          <a:prstGeom prst="rect">
            <a:avLst/>
          </a:prstGeom>
          <a:effectLst>
            <a:softEdge rad="38100"/>
          </a:effectLst>
        </p:spPr>
      </p:pic>
    </p:spTree>
    <p:extLst>
      <p:ext uri="{BB962C8B-B14F-4D97-AF65-F5344CB8AC3E}">
        <p14:creationId xmlns:p14="http://schemas.microsoft.com/office/powerpoint/2010/main" val="1185554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875E8D-D186-B163-5666-2850BA7C6838}"/>
              </a:ext>
            </a:extLst>
          </p:cNvPr>
          <p:cNvSpPr txBox="1"/>
          <p:nvPr/>
        </p:nvSpPr>
        <p:spPr>
          <a:xfrm>
            <a:off x="786250" y="482493"/>
            <a:ext cx="3913902" cy="461665"/>
          </a:xfrm>
          <a:prstGeom prst="rect">
            <a:avLst/>
          </a:prstGeom>
          <a:noFill/>
        </p:spPr>
        <p:txBody>
          <a:bodyPr wrap="square" rtlCol="0">
            <a:spAutoFit/>
          </a:bodyPr>
          <a:lstStyle/>
          <a:p>
            <a:pPr lvl="0"/>
            <a:r>
              <a:rPr lang="en-US" sz="2400" u="sng" dirty="0">
                <a:latin typeface="Algerian" panose="04020705040A02060702" pitchFamily="82" charset="0"/>
              </a:rPr>
              <a:t>MODULES AND SNAPSHOTS</a:t>
            </a:r>
          </a:p>
        </p:txBody>
      </p:sp>
      <p:sp>
        <p:nvSpPr>
          <p:cNvPr id="5" name="TextBox 4">
            <a:extLst>
              <a:ext uri="{FF2B5EF4-FFF2-40B4-BE49-F238E27FC236}">
                <a16:creationId xmlns:a16="http://schemas.microsoft.com/office/drawing/2014/main" id="{1F0BE4EA-D92F-920D-D25C-70EA690EB976}"/>
              </a:ext>
            </a:extLst>
          </p:cNvPr>
          <p:cNvSpPr txBox="1"/>
          <p:nvPr/>
        </p:nvSpPr>
        <p:spPr>
          <a:xfrm>
            <a:off x="4473284" y="6464473"/>
            <a:ext cx="1622716" cy="276999"/>
          </a:xfrm>
          <a:prstGeom prst="rect">
            <a:avLst/>
          </a:prstGeom>
          <a:noFill/>
        </p:spPr>
        <p:txBody>
          <a:bodyPr wrap="square" rtlCol="0">
            <a:spAutoFit/>
          </a:bodyPr>
          <a:lstStyle/>
          <a:p>
            <a:pPr lvl="0"/>
            <a:r>
              <a:rPr lang="en-US" sz="1200" dirty="0"/>
              <a:t>SAMPLE CODE</a:t>
            </a:r>
          </a:p>
        </p:txBody>
      </p:sp>
      <p:sp>
        <p:nvSpPr>
          <p:cNvPr id="6" name="TextBox 5">
            <a:extLst>
              <a:ext uri="{FF2B5EF4-FFF2-40B4-BE49-F238E27FC236}">
                <a16:creationId xmlns:a16="http://schemas.microsoft.com/office/drawing/2014/main" id="{38122DBA-E961-CF64-8F6D-25A70CB24AA8}"/>
              </a:ext>
            </a:extLst>
          </p:cNvPr>
          <p:cNvSpPr txBox="1"/>
          <p:nvPr/>
        </p:nvSpPr>
        <p:spPr>
          <a:xfrm>
            <a:off x="6773265" y="6464472"/>
            <a:ext cx="2807280" cy="276999"/>
          </a:xfrm>
          <a:prstGeom prst="rect">
            <a:avLst/>
          </a:prstGeom>
          <a:noFill/>
        </p:spPr>
        <p:txBody>
          <a:bodyPr wrap="square" rtlCol="0">
            <a:spAutoFit/>
          </a:bodyPr>
          <a:lstStyle/>
          <a:p>
            <a:pPr lvl="0"/>
            <a:r>
              <a:rPr lang="en-US" sz="1200" dirty="0"/>
              <a:t>OUTCOME OF THE PROJECT</a:t>
            </a:r>
          </a:p>
        </p:txBody>
      </p:sp>
      <p:sp>
        <p:nvSpPr>
          <p:cNvPr id="7" name="TextBox 6">
            <a:extLst>
              <a:ext uri="{FF2B5EF4-FFF2-40B4-BE49-F238E27FC236}">
                <a16:creationId xmlns:a16="http://schemas.microsoft.com/office/drawing/2014/main" id="{E5DA412E-5863-7E41-9E99-58F8CE05851A}"/>
              </a:ext>
            </a:extLst>
          </p:cNvPr>
          <p:cNvSpPr txBox="1"/>
          <p:nvPr/>
        </p:nvSpPr>
        <p:spPr>
          <a:xfrm>
            <a:off x="9580545" y="6464473"/>
            <a:ext cx="1539589" cy="276999"/>
          </a:xfrm>
          <a:prstGeom prst="rect">
            <a:avLst/>
          </a:prstGeom>
          <a:noFill/>
        </p:spPr>
        <p:txBody>
          <a:bodyPr wrap="square" rtlCol="0">
            <a:spAutoFit/>
          </a:bodyPr>
          <a:lstStyle/>
          <a:p>
            <a:pPr lvl="0"/>
            <a:r>
              <a:rPr lang="en-US" sz="1200" dirty="0"/>
              <a:t>CONCLUSION</a:t>
            </a:r>
          </a:p>
        </p:txBody>
      </p:sp>
      <p:sp>
        <p:nvSpPr>
          <p:cNvPr id="10" name="TextBox 9">
            <a:extLst>
              <a:ext uri="{FF2B5EF4-FFF2-40B4-BE49-F238E27FC236}">
                <a16:creationId xmlns:a16="http://schemas.microsoft.com/office/drawing/2014/main" id="{62B9254D-4438-9B7D-867B-626B9AEA906C}"/>
              </a:ext>
            </a:extLst>
          </p:cNvPr>
          <p:cNvSpPr txBox="1"/>
          <p:nvPr/>
        </p:nvSpPr>
        <p:spPr>
          <a:xfrm>
            <a:off x="814876" y="1629160"/>
            <a:ext cx="4707097" cy="4609403"/>
          </a:xfrm>
          <a:prstGeom prst="rect">
            <a:avLst/>
          </a:prstGeom>
          <a:noFill/>
        </p:spPr>
        <p:txBody>
          <a:bodyPr wrap="square" rtlCol="0">
            <a:spAutoFit/>
          </a:bodyPr>
          <a:lstStyle/>
          <a:p>
            <a:pPr algn="just">
              <a:lnSpc>
                <a:spcPct val="150000"/>
              </a:lnSpc>
            </a:pPr>
            <a:r>
              <a:rPr lang="en-US" dirty="0">
                <a:latin typeface="Arial Rounded MT Bold" panose="020F0704030504030204" pitchFamily="34" charset="0"/>
                <a:ea typeface="+mn-lt"/>
                <a:cs typeface="+mn-lt"/>
              </a:rPr>
              <a:t>Pharmacists can search for medications by medicine id, and by clicking on a medication, medication's information will be displayed in the relevant fields. After it, he or she should enter quantity before adding to cart. You can remove medicine from your cart by clicking on the row in your cart. The bill can be generated and saved for later use by selecting "purchase and print".</a:t>
            </a:r>
          </a:p>
          <a:p>
            <a:pPr algn="just">
              <a:lnSpc>
                <a:spcPct val="150000"/>
              </a:lnSpc>
            </a:pPr>
            <a:endParaRPr lang="en-US" dirty="0">
              <a:latin typeface="Arial Rounded MT Bold" panose="020F0704030504030204" pitchFamily="34" charset="0"/>
              <a:cs typeface="Calibri Light"/>
            </a:endParaRPr>
          </a:p>
        </p:txBody>
      </p:sp>
      <p:sp>
        <p:nvSpPr>
          <p:cNvPr id="12" name="TextBox 11">
            <a:extLst>
              <a:ext uri="{FF2B5EF4-FFF2-40B4-BE49-F238E27FC236}">
                <a16:creationId xmlns:a16="http://schemas.microsoft.com/office/drawing/2014/main" id="{5BED85A0-4BEA-F2EA-9674-6138EDF423BE}"/>
              </a:ext>
            </a:extLst>
          </p:cNvPr>
          <p:cNvSpPr txBox="1"/>
          <p:nvPr/>
        </p:nvSpPr>
        <p:spPr>
          <a:xfrm>
            <a:off x="786250" y="1059449"/>
            <a:ext cx="2382175" cy="454420"/>
          </a:xfrm>
          <a:prstGeom prst="rect">
            <a:avLst/>
          </a:prstGeom>
          <a:noFill/>
        </p:spPr>
        <p:txBody>
          <a:bodyPr wrap="square" rtlCol="0">
            <a:spAutoFit/>
          </a:bodyPr>
          <a:lstStyle/>
          <a:p>
            <a:pPr marL="0" indent="0" algn="just">
              <a:lnSpc>
                <a:spcPct val="150000"/>
              </a:lnSpc>
              <a:buNone/>
            </a:pPr>
            <a:r>
              <a:rPr lang="en-US" dirty="0">
                <a:latin typeface="Arial Rounded MT Bold" panose="020F0704030504030204" pitchFamily="34" charset="0"/>
                <a:ea typeface="+mn-lt"/>
                <a:cs typeface="+mn-lt"/>
              </a:rPr>
              <a:t>11</a:t>
            </a:r>
            <a:r>
              <a:rPr lang="en-US" cap="none" dirty="0">
                <a:latin typeface="Arial Rounded MT Bold" panose="020F0704030504030204" pitchFamily="34" charset="0"/>
                <a:ea typeface="+mn-lt"/>
                <a:cs typeface="+mn-lt"/>
              </a:rPr>
              <a:t>. </a:t>
            </a:r>
            <a:r>
              <a:rPr lang="en-US" dirty="0">
                <a:latin typeface="Arial Rounded MT Bold" panose="020F0704030504030204" pitchFamily="34" charset="0"/>
                <a:ea typeface="+mn-lt"/>
                <a:cs typeface="+mn-lt"/>
              </a:rPr>
              <a:t>SELL MEDICINE</a:t>
            </a:r>
            <a:endParaRPr lang="en-US" cap="none" dirty="0">
              <a:latin typeface="Arial Rounded MT Bold" panose="020F0704030504030204" pitchFamily="34" charset="0"/>
            </a:endParaRPr>
          </a:p>
        </p:txBody>
      </p:sp>
      <p:sp>
        <p:nvSpPr>
          <p:cNvPr id="18" name="TextBox 17">
            <a:extLst>
              <a:ext uri="{FF2B5EF4-FFF2-40B4-BE49-F238E27FC236}">
                <a16:creationId xmlns:a16="http://schemas.microsoft.com/office/drawing/2014/main" id="{AFDA7B71-33EC-C7A4-5754-251F12A31181}"/>
              </a:ext>
            </a:extLst>
          </p:cNvPr>
          <p:cNvSpPr txBox="1"/>
          <p:nvPr/>
        </p:nvSpPr>
        <p:spPr>
          <a:xfrm>
            <a:off x="1753292" y="6407726"/>
            <a:ext cx="1849918" cy="333746"/>
          </a:xfrm>
          <a:prstGeom prst="rect">
            <a:avLst/>
          </a:prstGeom>
          <a:noFill/>
        </p:spPr>
        <p:txBody>
          <a:bodyPr wrap="square" rtlCol="0">
            <a:spAutoFit/>
          </a:bodyPr>
          <a:lstStyle/>
          <a:p>
            <a:pPr marL="0" indent="0" algn="just">
              <a:lnSpc>
                <a:spcPct val="150000"/>
              </a:lnSpc>
              <a:buNone/>
            </a:pPr>
            <a:r>
              <a:rPr lang="en-US" sz="1200" cap="none" dirty="0">
                <a:latin typeface="Arial Rounded MT Bold" panose="020F0704030504030204" pitchFamily="34" charset="0"/>
                <a:ea typeface="+mn-lt"/>
                <a:cs typeface="+mn-lt"/>
              </a:rPr>
              <a:t>12. </a:t>
            </a:r>
            <a:r>
              <a:rPr lang="en-US" sz="1200" dirty="0">
                <a:latin typeface="Arial Rounded MT Bold" panose="020F0704030504030204" pitchFamily="34" charset="0"/>
                <a:ea typeface="+mn-lt"/>
                <a:cs typeface="+mn-lt"/>
              </a:rPr>
              <a:t>VIEW BILL</a:t>
            </a:r>
            <a:endParaRPr lang="en-US" sz="1200" cap="none" dirty="0">
              <a:latin typeface="Arial Rounded MT Bold" panose="020F0704030504030204" pitchFamily="34" charset="0"/>
            </a:endParaRPr>
          </a:p>
        </p:txBody>
      </p:sp>
      <p:sp>
        <p:nvSpPr>
          <p:cNvPr id="20" name="TextBox 19">
            <a:extLst>
              <a:ext uri="{FF2B5EF4-FFF2-40B4-BE49-F238E27FC236}">
                <a16:creationId xmlns:a16="http://schemas.microsoft.com/office/drawing/2014/main" id="{77EA9624-ACCF-EAA2-6DEA-E5B95D14D148}"/>
              </a:ext>
            </a:extLst>
          </p:cNvPr>
          <p:cNvSpPr txBox="1"/>
          <p:nvPr/>
        </p:nvSpPr>
        <p:spPr>
          <a:xfrm>
            <a:off x="6413037" y="-454420"/>
            <a:ext cx="2904167" cy="454420"/>
          </a:xfrm>
          <a:prstGeom prst="rect">
            <a:avLst/>
          </a:prstGeom>
          <a:noFill/>
        </p:spPr>
        <p:txBody>
          <a:bodyPr wrap="square" rtlCol="0">
            <a:spAutoFit/>
          </a:bodyPr>
          <a:lstStyle/>
          <a:p>
            <a:pPr marL="0" indent="0" algn="just">
              <a:lnSpc>
                <a:spcPct val="150000"/>
              </a:lnSpc>
              <a:buNone/>
            </a:pPr>
            <a:r>
              <a:rPr lang="en-US" cap="none" dirty="0">
                <a:latin typeface="Arial Rounded MT Bold" panose="020F0704030504030204" pitchFamily="34" charset="0"/>
                <a:ea typeface="+mn-lt"/>
                <a:cs typeface="+mn-lt"/>
              </a:rPr>
              <a:t>10. UPDATE MEDICINE</a:t>
            </a:r>
            <a:endParaRPr lang="en-US" cap="none" dirty="0">
              <a:latin typeface="Arial Rounded MT Bold" panose="020F0704030504030204" pitchFamily="34" charset="0"/>
            </a:endParaRPr>
          </a:p>
        </p:txBody>
      </p:sp>
      <p:pic>
        <p:nvPicPr>
          <p:cNvPr id="9" name="Picture 8" descr="Graphical user interface, application&#10;&#10;Description automatically generated">
            <a:extLst>
              <a:ext uri="{FF2B5EF4-FFF2-40B4-BE49-F238E27FC236}">
                <a16:creationId xmlns:a16="http://schemas.microsoft.com/office/drawing/2014/main" id="{39319C91-B5D4-0B7B-14E0-94EC2C4B9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285" y="-553517"/>
            <a:ext cx="798658" cy="461665"/>
          </a:xfrm>
          <a:prstGeom prst="rect">
            <a:avLst/>
          </a:prstGeom>
          <a:noFill/>
          <a:effectLst>
            <a:softEdge rad="38100"/>
          </a:effectLst>
        </p:spPr>
      </p:pic>
      <p:pic>
        <p:nvPicPr>
          <p:cNvPr id="11" name="Picture 10" descr="Graphical user interface, application&#10;&#10;Description automatically generated">
            <a:extLst>
              <a:ext uri="{FF2B5EF4-FFF2-40B4-BE49-F238E27FC236}">
                <a16:creationId xmlns:a16="http://schemas.microsoft.com/office/drawing/2014/main" id="{78559827-1DF5-18EA-90B1-B30DE5DCF76E}"/>
              </a:ext>
            </a:extLst>
          </p:cNvPr>
          <p:cNvPicPr>
            <a:picLocks noChangeAspect="1"/>
          </p:cNvPicPr>
          <p:nvPr/>
        </p:nvPicPr>
        <p:blipFill rotWithShape="1">
          <a:blip r:embed="rId4">
            <a:extLst>
              <a:ext uri="{28A0092B-C50C-407E-A947-70E740481C1C}">
                <a14:useLocalDpi xmlns:a14="http://schemas.microsoft.com/office/drawing/2010/main" val="0"/>
              </a:ext>
            </a:extLst>
          </a:blip>
          <a:srcRect l="6471" r="6468"/>
          <a:stretch/>
        </p:blipFill>
        <p:spPr>
          <a:xfrm>
            <a:off x="5674416" y="1312061"/>
            <a:ext cx="6171221" cy="4233877"/>
          </a:xfrm>
          <a:prstGeom prst="rect">
            <a:avLst/>
          </a:prstGeom>
          <a:effectLst>
            <a:softEdge rad="38100"/>
          </a:effectLst>
        </p:spPr>
      </p:pic>
      <p:pic>
        <p:nvPicPr>
          <p:cNvPr id="8" name="Picture 7" descr="Table&#10;&#10;Description automatically generated">
            <a:extLst>
              <a:ext uri="{FF2B5EF4-FFF2-40B4-BE49-F238E27FC236}">
                <a16:creationId xmlns:a16="http://schemas.microsoft.com/office/drawing/2014/main" id="{6E6F2BB1-6832-56C9-C01F-8E2C5E654D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08621" y="6422356"/>
            <a:ext cx="519100" cy="304486"/>
          </a:xfrm>
          <a:prstGeom prst="rect">
            <a:avLst/>
          </a:prstGeom>
          <a:effectLst>
            <a:softEdge rad="38100"/>
          </a:effectLst>
        </p:spPr>
      </p:pic>
      <p:pic>
        <p:nvPicPr>
          <p:cNvPr id="14" name="Picture 13" descr="Table&#10;&#10;Description automatically generated">
            <a:extLst>
              <a:ext uri="{FF2B5EF4-FFF2-40B4-BE49-F238E27FC236}">
                <a16:creationId xmlns:a16="http://schemas.microsoft.com/office/drawing/2014/main" id="{AA5F4914-5621-3623-F031-3F72E81A7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627" y="6537638"/>
            <a:ext cx="389699" cy="201177"/>
          </a:xfrm>
          <a:prstGeom prst="rect">
            <a:avLst/>
          </a:prstGeom>
          <a:effectLst>
            <a:softEdge rad="38100"/>
          </a:effectLst>
        </p:spPr>
      </p:pic>
    </p:spTree>
    <p:extLst>
      <p:ext uri="{BB962C8B-B14F-4D97-AF65-F5344CB8AC3E}">
        <p14:creationId xmlns:p14="http://schemas.microsoft.com/office/powerpoint/2010/main" val="2440636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875E8D-D186-B163-5666-2850BA7C6838}"/>
              </a:ext>
            </a:extLst>
          </p:cNvPr>
          <p:cNvSpPr txBox="1"/>
          <p:nvPr/>
        </p:nvSpPr>
        <p:spPr>
          <a:xfrm>
            <a:off x="786250" y="482493"/>
            <a:ext cx="3913902" cy="461665"/>
          </a:xfrm>
          <a:prstGeom prst="rect">
            <a:avLst/>
          </a:prstGeom>
          <a:noFill/>
        </p:spPr>
        <p:txBody>
          <a:bodyPr wrap="square" rtlCol="0">
            <a:spAutoFit/>
          </a:bodyPr>
          <a:lstStyle/>
          <a:p>
            <a:pPr lvl="0"/>
            <a:r>
              <a:rPr lang="en-US" sz="2400" u="sng" dirty="0">
                <a:latin typeface="Algerian" panose="04020705040A02060702" pitchFamily="82" charset="0"/>
              </a:rPr>
              <a:t>MODULES AND SNAPSHOTS</a:t>
            </a:r>
          </a:p>
        </p:txBody>
      </p:sp>
      <p:sp>
        <p:nvSpPr>
          <p:cNvPr id="5" name="TextBox 4">
            <a:extLst>
              <a:ext uri="{FF2B5EF4-FFF2-40B4-BE49-F238E27FC236}">
                <a16:creationId xmlns:a16="http://schemas.microsoft.com/office/drawing/2014/main" id="{1F0BE4EA-D92F-920D-D25C-70EA690EB976}"/>
              </a:ext>
            </a:extLst>
          </p:cNvPr>
          <p:cNvSpPr txBox="1"/>
          <p:nvPr/>
        </p:nvSpPr>
        <p:spPr>
          <a:xfrm>
            <a:off x="3753536" y="6433694"/>
            <a:ext cx="1622716" cy="307777"/>
          </a:xfrm>
          <a:prstGeom prst="rect">
            <a:avLst/>
          </a:prstGeom>
          <a:noFill/>
        </p:spPr>
        <p:txBody>
          <a:bodyPr wrap="square" rtlCol="0">
            <a:spAutoFit/>
          </a:bodyPr>
          <a:lstStyle/>
          <a:p>
            <a:pPr lvl="0"/>
            <a:r>
              <a:rPr lang="en-US" sz="1400" dirty="0"/>
              <a:t>SAMPLE CODE</a:t>
            </a:r>
          </a:p>
        </p:txBody>
      </p:sp>
      <p:sp>
        <p:nvSpPr>
          <p:cNvPr id="6" name="TextBox 5">
            <a:extLst>
              <a:ext uri="{FF2B5EF4-FFF2-40B4-BE49-F238E27FC236}">
                <a16:creationId xmlns:a16="http://schemas.microsoft.com/office/drawing/2014/main" id="{38122DBA-E961-CF64-8F6D-25A70CB24AA8}"/>
              </a:ext>
            </a:extLst>
          </p:cNvPr>
          <p:cNvSpPr txBox="1"/>
          <p:nvPr/>
        </p:nvSpPr>
        <p:spPr>
          <a:xfrm>
            <a:off x="6048371" y="6443579"/>
            <a:ext cx="2807280" cy="307777"/>
          </a:xfrm>
          <a:prstGeom prst="rect">
            <a:avLst/>
          </a:prstGeom>
          <a:noFill/>
        </p:spPr>
        <p:txBody>
          <a:bodyPr wrap="square" rtlCol="0">
            <a:spAutoFit/>
          </a:bodyPr>
          <a:lstStyle/>
          <a:p>
            <a:pPr lvl="0"/>
            <a:r>
              <a:rPr lang="en-US" sz="1400" dirty="0"/>
              <a:t>OUTCOME OF THE PROJECT</a:t>
            </a:r>
          </a:p>
        </p:txBody>
      </p:sp>
      <p:sp>
        <p:nvSpPr>
          <p:cNvPr id="7" name="TextBox 6">
            <a:extLst>
              <a:ext uri="{FF2B5EF4-FFF2-40B4-BE49-F238E27FC236}">
                <a16:creationId xmlns:a16="http://schemas.microsoft.com/office/drawing/2014/main" id="{E5DA412E-5863-7E41-9E99-58F8CE05851A}"/>
              </a:ext>
            </a:extLst>
          </p:cNvPr>
          <p:cNvSpPr txBox="1"/>
          <p:nvPr/>
        </p:nvSpPr>
        <p:spPr>
          <a:xfrm>
            <a:off x="9225541" y="6398134"/>
            <a:ext cx="1539589" cy="307777"/>
          </a:xfrm>
          <a:prstGeom prst="rect">
            <a:avLst/>
          </a:prstGeom>
          <a:noFill/>
        </p:spPr>
        <p:txBody>
          <a:bodyPr wrap="square" rtlCol="0">
            <a:spAutoFit/>
          </a:bodyPr>
          <a:lstStyle/>
          <a:p>
            <a:pPr lvl="0"/>
            <a:r>
              <a:rPr lang="en-US" sz="1400" dirty="0"/>
              <a:t>CONCLUSION</a:t>
            </a:r>
          </a:p>
        </p:txBody>
      </p:sp>
      <p:sp>
        <p:nvSpPr>
          <p:cNvPr id="10" name="TextBox 9">
            <a:extLst>
              <a:ext uri="{FF2B5EF4-FFF2-40B4-BE49-F238E27FC236}">
                <a16:creationId xmlns:a16="http://schemas.microsoft.com/office/drawing/2014/main" id="{62B9254D-4438-9B7D-867B-626B9AEA906C}"/>
              </a:ext>
            </a:extLst>
          </p:cNvPr>
          <p:cNvSpPr txBox="1"/>
          <p:nvPr/>
        </p:nvSpPr>
        <p:spPr>
          <a:xfrm>
            <a:off x="7777661" y="1955295"/>
            <a:ext cx="3605767" cy="2947410"/>
          </a:xfrm>
          <a:prstGeom prst="rect">
            <a:avLst/>
          </a:prstGeom>
          <a:noFill/>
        </p:spPr>
        <p:txBody>
          <a:bodyPr wrap="square" rtlCol="0">
            <a:spAutoFit/>
          </a:bodyPr>
          <a:lstStyle/>
          <a:p>
            <a:pPr algn="just">
              <a:lnSpc>
                <a:spcPct val="150000"/>
              </a:lnSpc>
            </a:pPr>
            <a:r>
              <a:rPr lang="en-US" sz="1800" dirty="0">
                <a:latin typeface="Arial Rounded MT Bold" panose="020F0704030504030204" pitchFamily="34" charset="0"/>
                <a:ea typeface="+mn-lt"/>
                <a:cs typeface="+mn-lt"/>
              </a:rPr>
              <a:t>By selecting a specific row in this module, pharmacists can open any bill pdf. Since they will be used in the future, these bills cannot be removed by application.</a:t>
            </a:r>
          </a:p>
          <a:p>
            <a:pPr algn="just">
              <a:lnSpc>
                <a:spcPct val="150000"/>
              </a:lnSpc>
            </a:pPr>
            <a:r>
              <a:rPr lang="en-US" dirty="0">
                <a:latin typeface="Arial Rounded MT Bold" panose="020F0704030504030204" pitchFamily="34" charset="0"/>
                <a:ea typeface="+mn-lt"/>
                <a:cs typeface="+mn-lt"/>
              </a:rPr>
              <a:t>Below is the bill format.</a:t>
            </a:r>
            <a:endParaRPr lang="en-US" sz="1800" dirty="0">
              <a:latin typeface="Arial Rounded MT Bold" panose="020F0704030504030204" pitchFamily="34" charset="0"/>
              <a:cs typeface="Calibri Light"/>
            </a:endParaRPr>
          </a:p>
        </p:txBody>
      </p:sp>
      <p:sp>
        <p:nvSpPr>
          <p:cNvPr id="12" name="TextBox 11">
            <a:extLst>
              <a:ext uri="{FF2B5EF4-FFF2-40B4-BE49-F238E27FC236}">
                <a16:creationId xmlns:a16="http://schemas.microsoft.com/office/drawing/2014/main" id="{5BED85A0-4BEA-F2EA-9674-6138EDF423BE}"/>
              </a:ext>
            </a:extLst>
          </p:cNvPr>
          <p:cNvSpPr txBox="1"/>
          <p:nvPr/>
        </p:nvSpPr>
        <p:spPr>
          <a:xfrm>
            <a:off x="12254485" y="944158"/>
            <a:ext cx="2382175" cy="454420"/>
          </a:xfrm>
          <a:prstGeom prst="rect">
            <a:avLst/>
          </a:prstGeom>
          <a:noFill/>
        </p:spPr>
        <p:txBody>
          <a:bodyPr wrap="square" rtlCol="0">
            <a:spAutoFit/>
          </a:bodyPr>
          <a:lstStyle/>
          <a:p>
            <a:pPr marL="0" indent="0" algn="just">
              <a:lnSpc>
                <a:spcPct val="150000"/>
              </a:lnSpc>
              <a:buNone/>
            </a:pPr>
            <a:r>
              <a:rPr lang="en-US" dirty="0">
                <a:latin typeface="Arial Rounded MT Bold" panose="020F0704030504030204" pitchFamily="34" charset="0"/>
                <a:ea typeface="+mn-lt"/>
                <a:cs typeface="+mn-lt"/>
              </a:rPr>
              <a:t>11</a:t>
            </a:r>
            <a:r>
              <a:rPr lang="en-US" cap="none" dirty="0">
                <a:latin typeface="Arial Rounded MT Bold" panose="020F0704030504030204" pitchFamily="34" charset="0"/>
                <a:ea typeface="+mn-lt"/>
                <a:cs typeface="+mn-lt"/>
              </a:rPr>
              <a:t>. </a:t>
            </a:r>
            <a:r>
              <a:rPr lang="en-US" dirty="0">
                <a:latin typeface="Arial Rounded MT Bold" panose="020F0704030504030204" pitchFamily="34" charset="0"/>
                <a:ea typeface="+mn-lt"/>
                <a:cs typeface="+mn-lt"/>
              </a:rPr>
              <a:t>SELL MEDICINE</a:t>
            </a:r>
            <a:endParaRPr lang="en-US" cap="none" dirty="0">
              <a:latin typeface="Arial Rounded MT Bold" panose="020F0704030504030204" pitchFamily="34" charset="0"/>
            </a:endParaRPr>
          </a:p>
        </p:txBody>
      </p:sp>
      <p:sp>
        <p:nvSpPr>
          <p:cNvPr id="18" name="TextBox 17">
            <a:extLst>
              <a:ext uri="{FF2B5EF4-FFF2-40B4-BE49-F238E27FC236}">
                <a16:creationId xmlns:a16="http://schemas.microsoft.com/office/drawing/2014/main" id="{AFDA7B71-33EC-C7A4-5754-251F12A31181}"/>
              </a:ext>
            </a:extLst>
          </p:cNvPr>
          <p:cNvSpPr txBox="1"/>
          <p:nvPr/>
        </p:nvSpPr>
        <p:spPr>
          <a:xfrm>
            <a:off x="7777661" y="1398662"/>
            <a:ext cx="1849918" cy="454420"/>
          </a:xfrm>
          <a:prstGeom prst="rect">
            <a:avLst/>
          </a:prstGeom>
          <a:noFill/>
        </p:spPr>
        <p:txBody>
          <a:bodyPr wrap="square" rtlCol="0">
            <a:spAutoFit/>
          </a:bodyPr>
          <a:lstStyle/>
          <a:p>
            <a:pPr marL="0" indent="0" algn="just">
              <a:lnSpc>
                <a:spcPct val="150000"/>
              </a:lnSpc>
              <a:buNone/>
            </a:pPr>
            <a:r>
              <a:rPr lang="en-US" cap="none" dirty="0">
                <a:latin typeface="Arial Rounded MT Bold" panose="020F0704030504030204" pitchFamily="34" charset="0"/>
                <a:ea typeface="+mn-lt"/>
                <a:cs typeface="+mn-lt"/>
              </a:rPr>
              <a:t>12. </a:t>
            </a:r>
            <a:r>
              <a:rPr lang="en-US" dirty="0">
                <a:latin typeface="Arial Rounded MT Bold" panose="020F0704030504030204" pitchFamily="34" charset="0"/>
                <a:ea typeface="+mn-lt"/>
                <a:cs typeface="+mn-lt"/>
              </a:rPr>
              <a:t>VIEW BILL</a:t>
            </a:r>
            <a:endParaRPr lang="en-US" cap="none" dirty="0">
              <a:latin typeface="Arial Rounded MT Bold" panose="020F0704030504030204" pitchFamily="34" charset="0"/>
            </a:endParaRPr>
          </a:p>
        </p:txBody>
      </p:sp>
      <p:pic>
        <p:nvPicPr>
          <p:cNvPr id="11" name="Picture 10" descr="Graphical user interface, application&#10;&#10;Description automatically generated">
            <a:extLst>
              <a:ext uri="{FF2B5EF4-FFF2-40B4-BE49-F238E27FC236}">
                <a16:creationId xmlns:a16="http://schemas.microsoft.com/office/drawing/2014/main" id="{78559827-1DF5-18EA-90B1-B30DE5DCF76E}"/>
              </a:ext>
            </a:extLst>
          </p:cNvPr>
          <p:cNvPicPr>
            <a:picLocks noChangeAspect="1"/>
          </p:cNvPicPr>
          <p:nvPr/>
        </p:nvPicPr>
        <p:blipFill rotWithShape="1">
          <a:blip r:embed="rId3">
            <a:extLst>
              <a:ext uri="{28A0092B-C50C-407E-A947-70E740481C1C}">
                <a14:useLocalDpi xmlns:a14="http://schemas.microsoft.com/office/drawing/2010/main" val="0"/>
              </a:ext>
            </a:extLst>
          </a:blip>
          <a:srcRect l="6471" r="6468"/>
          <a:stretch/>
        </p:blipFill>
        <p:spPr>
          <a:xfrm>
            <a:off x="161384" y="6499271"/>
            <a:ext cx="301195" cy="206640"/>
          </a:xfrm>
          <a:prstGeom prst="rect">
            <a:avLst/>
          </a:prstGeom>
          <a:effectLst>
            <a:softEdge rad="38100"/>
          </a:effectLst>
        </p:spPr>
      </p:pic>
      <p:pic>
        <p:nvPicPr>
          <p:cNvPr id="8" name="Picture 7" descr="Table&#10;&#10;Description automatically generated">
            <a:extLst>
              <a:ext uri="{FF2B5EF4-FFF2-40B4-BE49-F238E27FC236}">
                <a16:creationId xmlns:a16="http://schemas.microsoft.com/office/drawing/2014/main" id="{6E6F2BB1-6832-56C9-C01F-8E2C5E654D74}"/>
              </a:ext>
            </a:extLst>
          </p:cNvPr>
          <p:cNvPicPr>
            <a:picLocks noChangeAspect="1"/>
          </p:cNvPicPr>
          <p:nvPr/>
        </p:nvPicPr>
        <p:blipFill rotWithShape="1">
          <a:blip r:embed="rId4">
            <a:extLst>
              <a:ext uri="{28A0092B-C50C-407E-A947-70E740481C1C}">
                <a14:useLocalDpi xmlns:a14="http://schemas.microsoft.com/office/drawing/2010/main" val="0"/>
              </a:ext>
            </a:extLst>
          </a:blip>
          <a:srcRect b="53091"/>
          <a:stretch/>
        </p:blipFill>
        <p:spPr>
          <a:xfrm>
            <a:off x="808572" y="1184063"/>
            <a:ext cx="6528923" cy="1796445"/>
          </a:xfrm>
          <a:prstGeom prst="rect">
            <a:avLst/>
          </a:prstGeom>
          <a:effectLst>
            <a:softEdge rad="38100"/>
          </a:effectLst>
        </p:spPr>
      </p:pic>
      <p:pic>
        <p:nvPicPr>
          <p:cNvPr id="14" name="Picture 13" descr="Table&#10;&#10;Description automatically generated">
            <a:extLst>
              <a:ext uri="{FF2B5EF4-FFF2-40B4-BE49-F238E27FC236}">
                <a16:creationId xmlns:a16="http://schemas.microsoft.com/office/drawing/2014/main" id="{AA5F4914-5621-3623-F031-3F72E81A7A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3368" y="3200488"/>
            <a:ext cx="5569897" cy="2875386"/>
          </a:xfrm>
          <a:prstGeom prst="rect">
            <a:avLst/>
          </a:prstGeom>
          <a:effectLst>
            <a:softEdge rad="38100"/>
          </a:effectLst>
        </p:spPr>
      </p:pic>
    </p:spTree>
    <p:extLst>
      <p:ext uri="{BB962C8B-B14F-4D97-AF65-F5344CB8AC3E}">
        <p14:creationId xmlns:p14="http://schemas.microsoft.com/office/powerpoint/2010/main" val="2399077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738E525B-CC61-44CA-83E8-6CC4CB86E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B15C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icture containing lighter&#10;&#10;Description automatically generated">
            <a:extLst>
              <a:ext uri="{FF2B5EF4-FFF2-40B4-BE49-F238E27FC236}">
                <a16:creationId xmlns:a16="http://schemas.microsoft.com/office/drawing/2014/main" id="{C2820B3E-BCC1-5AF3-F2BF-943FF879188B}"/>
              </a:ext>
            </a:extLst>
          </p:cNvPr>
          <p:cNvPicPr>
            <a:picLocks noChangeAspect="1"/>
          </p:cNvPicPr>
          <p:nvPr/>
        </p:nvPicPr>
        <p:blipFill rotWithShape="1">
          <a:blip r:embed="rId2">
            <a:extLst>
              <a:ext uri="{28A0092B-C50C-407E-A947-70E740481C1C}">
                <a14:useLocalDpi xmlns:a14="http://schemas.microsoft.com/office/drawing/2010/main" val="0"/>
              </a:ext>
            </a:extLst>
          </a:blip>
          <a:srcRect l="12253"/>
          <a:stretch/>
        </p:blipFill>
        <p:spPr>
          <a:xfrm>
            <a:off x="20" y="3580"/>
            <a:ext cx="6014565" cy="6854421"/>
          </a:xfrm>
          <a:prstGeom prst="rect">
            <a:avLst/>
          </a:prstGeom>
        </p:spPr>
      </p:pic>
      <p:sp>
        <p:nvSpPr>
          <p:cNvPr id="57" name="Rectangle 56">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85CE71-48A5-596C-67AE-882A75871A23}"/>
              </a:ext>
            </a:extLst>
          </p:cNvPr>
          <p:cNvSpPr>
            <a:spLocks noGrp="1"/>
          </p:cNvSpPr>
          <p:nvPr>
            <p:ph type="title"/>
          </p:nvPr>
        </p:nvSpPr>
        <p:spPr>
          <a:xfrm>
            <a:off x="458951" y="1121229"/>
            <a:ext cx="4666470" cy="4930904"/>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ormAutofit/>
          </a:bodyPr>
          <a:lstStyle/>
          <a:p>
            <a:pPr algn="ctr"/>
            <a:r>
              <a:rPr lang="en-US" b="1" spc="0">
                <a:ln w="9525">
                  <a:solidFill>
                    <a:schemeClr val="bg1"/>
                  </a:solidFill>
                  <a:prstDash val="solid"/>
                </a:ln>
                <a:solidFill>
                  <a:schemeClr val="tx1"/>
                </a:solidFill>
                <a:effectLst>
                  <a:glow rad="63500">
                    <a:schemeClr val="accent1">
                      <a:satMod val="175000"/>
                      <a:alpha val="40000"/>
                    </a:schemeClr>
                  </a:glow>
                  <a:outerShdw blurRad="12700" dist="38100" dir="2700000" algn="tl" rotWithShape="0">
                    <a:schemeClr val="bg1">
                      <a:lumMod val="50000"/>
                    </a:schemeClr>
                  </a:outerShdw>
                </a:effectLst>
              </a:rPr>
              <a:t>MEDIC WORLD-</a:t>
            </a:r>
            <a:br>
              <a:rPr lang="en-US" b="1" spc="0">
                <a:ln w="9525">
                  <a:solidFill>
                    <a:schemeClr val="bg1"/>
                  </a:solidFill>
                  <a:prstDash val="solid"/>
                </a:ln>
                <a:solidFill>
                  <a:schemeClr val="tx1"/>
                </a:solidFill>
                <a:effectLst>
                  <a:glow rad="63500">
                    <a:schemeClr val="accent1">
                      <a:satMod val="175000"/>
                      <a:alpha val="40000"/>
                    </a:schemeClr>
                  </a:glow>
                  <a:outerShdw blurRad="12700" dist="38100" dir="2700000" algn="tl" rotWithShape="0">
                    <a:schemeClr val="bg1">
                      <a:lumMod val="50000"/>
                    </a:schemeClr>
                  </a:outerShdw>
                </a:effectLst>
              </a:rPr>
            </a:br>
            <a:r>
              <a:rPr lang="en-US" b="1" spc="0">
                <a:ln w="9525">
                  <a:solidFill>
                    <a:schemeClr val="bg1"/>
                  </a:solidFill>
                  <a:prstDash val="solid"/>
                </a:ln>
                <a:solidFill>
                  <a:schemeClr val="tx1"/>
                </a:solidFill>
                <a:effectLst>
                  <a:glow rad="63500">
                    <a:schemeClr val="accent1">
                      <a:satMod val="175000"/>
                      <a:alpha val="40000"/>
                    </a:schemeClr>
                  </a:glow>
                  <a:outerShdw blurRad="12700" dist="38100" dir="2700000" algn="tl" rotWithShape="0">
                    <a:schemeClr val="bg1">
                      <a:lumMod val="50000"/>
                    </a:schemeClr>
                  </a:outerShdw>
                </a:effectLst>
              </a:rPr>
              <a:t>THE PHARMACY </a:t>
            </a:r>
            <a:br>
              <a:rPr lang="en-US" b="1" spc="0">
                <a:ln w="9525">
                  <a:solidFill>
                    <a:schemeClr val="bg1"/>
                  </a:solidFill>
                  <a:prstDash val="solid"/>
                </a:ln>
                <a:solidFill>
                  <a:schemeClr val="tx1"/>
                </a:solidFill>
                <a:effectLst>
                  <a:glow rad="63500">
                    <a:schemeClr val="accent1">
                      <a:satMod val="175000"/>
                      <a:alpha val="40000"/>
                    </a:schemeClr>
                  </a:glow>
                  <a:outerShdw blurRad="12700" dist="38100" dir="2700000" algn="tl" rotWithShape="0">
                    <a:schemeClr val="bg1">
                      <a:lumMod val="50000"/>
                    </a:schemeClr>
                  </a:outerShdw>
                </a:effectLst>
              </a:rPr>
            </a:br>
            <a:r>
              <a:rPr lang="en-US" b="1" spc="0">
                <a:ln w="9525">
                  <a:solidFill>
                    <a:schemeClr val="bg1"/>
                  </a:solidFill>
                  <a:prstDash val="solid"/>
                </a:ln>
                <a:solidFill>
                  <a:schemeClr val="tx1"/>
                </a:solidFill>
                <a:effectLst>
                  <a:glow rad="63500">
                    <a:schemeClr val="accent1">
                      <a:satMod val="175000"/>
                      <a:alpha val="40000"/>
                    </a:schemeClr>
                  </a:glow>
                  <a:outerShdw blurRad="12700" dist="38100" dir="2700000" algn="tl" rotWithShape="0">
                    <a:schemeClr val="bg1">
                      <a:lumMod val="50000"/>
                    </a:schemeClr>
                  </a:outerShdw>
                </a:effectLst>
              </a:rPr>
              <a:t>MANAGEMENT</a:t>
            </a:r>
          </a:p>
        </p:txBody>
      </p:sp>
      <p:pic>
        <p:nvPicPr>
          <p:cNvPr id="11" name="Content Placeholder 10" descr="A picture containing text, indoor, person, shelf&#10;&#10;Description automatically generated">
            <a:extLst>
              <a:ext uri="{FF2B5EF4-FFF2-40B4-BE49-F238E27FC236}">
                <a16:creationId xmlns:a16="http://schemas.microsoft.com/office/drawing/2014/main" id="{6B9413EE-9110-B6BF-101E-200EC11DD80D}"/>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5584371" y="0"/>
            <a:ext cx="6607609" cy="6854420"/>
          </a:xfrm>
        </p:spPr>
      </p:pic>
      <p:sp>
        <p:nvSpPr>
          <p:cNvPr id="3" name="TextBox 2">
            <a:extLst>
              <a:ext uri="{FF2B5EF4-FFF2-40B4-BE49-F238E27FC236}">
                <a16:creationId xmlns:a16="http://schemas.microsoft.com/office/drawing/2014/main" id="{5B91D28E-B1CD-20D6-C54E-2CDA76C735B6}"/>
              </a:ext>
            </a:extLst>
          </p:cNvPr>
          <p:cNvSpPr txBox="1"/>
          <p:nvPr/>
        </p:nvSpPr>
        <p:spPr>
          <a:xfrm>
            <a:off x="12348479" y="1827833"/>
            <a:ext cx="4468091" cy="600164"/>
          </a:xfrm>
          <a:prstGeom prst="rect">
            <a:avLst/>
          </a:prstGeom>
          <a:noFill/>
        </p:spPr>
        <p:txBody>
          <a:bodyPr wrap="square" rtlCol="0">
            <a:spAutoFit/>
          </a:bodyPr>
          <a:lstStyle/>
          <a:p>
            <a:pPr lvl="0"/>
            <a:r>
              <a:rPr lang="en-US" sz="3300" dirty="0"/>
              <a:t>INTRODUCTION</a:t>
            </a:r>
          </a:p>
        </p:txBody>
      </p:sp>
      <p:sp>
        <p:nvSpPr>
          <p:cNvPr id="4" name="TextBox 3">
            <a:extLst>
              <a:ext uri="{FF2B5EF4-FFF2-40B4-BE49-F238E27FC236}">
                <a16:creationId xmlns:a16="http://schemas.microsoft.com/office/drawing/2014/main" id="{3BDDCF31-C2AC-266F-8548-2EE9CD48B2CD}"/>
              </a:ext>
            </a:extLst>
          </p:cNvPr>
          <p:cNvSpPr txBox="1"/>
          <p:nvPr/>
        </p:nvSpPr>
        <p:spPr>
          <a:xfrm>
            <a:off x="12348477" y="2435523"/>
            <a:ext cx="4468091" cy="600164"/>
          </a:xfrm>
          <a:prstGeom prst="rect">
            <a:avLst/>
          </a:prstGeom>
          <a:noFill/>
        </p:spPr>
        <p:txBody>
          <a:bodyPr wrap="square" rtlCol="0">
            <a:spAutoFit/>
          </a:bodyPr>
          <a:lstStyle/>
          <a:p>
            <a:pPr lvl="0"/>
            <a:r>
              <a:rPr lang="en-US" sz="3300" dirty="0"/>
              <a:t>OBJECTIVE</a:t>
            </a:r>
          </a:p>
        </p:txBody>
      </p:sp>
      <p:sp>
        <p:nvSpPr>
          <p:cNvPr id="5" name="TextBox 4">
            <a:extLst>
              <a:ext uri="{FF2B5EF4-FFF2-40B4-BE49-F238E27FC236}">
                <a16:creationId xmlns:a16="http://schemas.microsoft.com/office/drawing/2014/main" id="{658CEA68-5574-8D47-12D1-BEA0A8B068AE}"/>
              </a:ext>
            </a:extLst>
          </p:cNvPr>
          <p:cNvSpPr txBox="1"/>
          <p:nvPr/>
        </p:nvSpPr>
        <p:spPr>
          <a:xfrm>
            <a:off x="12348438" y="3043213"/>
            <a:ext cx="4853040" cy="600164"/>
          </a:xfrm>
          <a:prstGeom prst="rect">
            <a:avLst/>
          </a:prstGeom>
          <a:noFill/>
        </p:spPr>
        <p:txBody>
          <a:bodyPr wrap="square" rtlCol="0">
            <a:spAutoFit/>
          </a:bodyPr>
          <a:lstStyle/>
          <a:p>
            <a:pPr lvl="0"/>
            <a:r>
              <a:rPr lang="en-US" sz="3300" dirty="0"/>
              <a:t>MODULES AND SNAPSHOTS</a:t>
            </a:r>
          </a:p>
        </p:txBody>
      </p:sp>
      <p:sp>
        <p:nvSpPr>
          <p:cNvPr id="6" name="TextBox 5">
            <a:extLst>
              <a:ext uri="{FF2B5EF4-FFF2-40B4-BE49-F238E27FC236}">
                <a16:creationId xmlns:a16="http://schemas.microsoft.com/office/drawing/2014/main" id="{BFD5AAEB-CD32-28F8-CC50-0C2A12880A4C}"/>
              </a:ext>
            </a:extLst>
          </p:cNvPr>
          <p:cNvSpPr txBox="1"/>
          <p:nvPr/>
        </p:nvSpPr>
        <p:spPr>
          <a:xfrm>
            <a:off x="12348438" y="3598042"/>
            <a:ext cx="4468091" cy="600164"/>
          </a:xfrm>
          <a:prstGeom prst="rect">
            <a:avLst/>
          </a:prstGeom>
          <a:noFill/>
        </p:spPr>
        <p:txBody>
          <a:bodyPr wrap="square" rtlCol="0">
            <a:spAutoFit/>
          </a:bodyPr>
          <a:lstStyle/>
          <a:p>
            <a:pPr lvl="0"/>
            <a:r>
              <a:rPr lang="en-US" sz="3300" dirty="0"/>
              <a:t>SMAPLE CODE</a:t>
            </a:r>
          </a:p>
        </p:txBody>
      </p:sp>
      <p:sp>
        <p:nvSpPr>
          <p:cNvPr id="8" name="TextBox 7">
            <a:extLst>
              <a:ext uri="{FF2B5EF4-FFF2-40B4-BE49-F238E27FC236}">
                <a16:creationId xmlns:a16="http://schemas.microsoft.com/office/drawing/2014/main" id="{9A48465A-C889-996A-2285-9C67F1FC55FF}"/>
              </a:ext>
            </a:extLst>
          </p:cNvPr>
          <p:cNvSpPr txBox="1"/>
          <p:nvPr/>
        </p:nvSpPr>
        <p:spPr>
          <a:xfrm>
            <a:off x="12348438" y="4152870"/>
            <a:ext cx="5035920" cy="600164"/>
          </a:xfrm>
          <a:prstGeom prst="rect">
            <a:avLst/>
          </a:prstGeom>
          <a:noFill/>
        </p:spPr>
        <p:txBody>
          <a:bodyPr wrap="square" rtlCol="0">
            <a:spAutoFit/>
          </a:bodyPr>
          <a:lstStyle/>
          <a:p>
            <a:pPr lvl="0"/>
            <a:r>
              <a:rPr lang="en-US" sz="3300" dirty="0"/>
              <a:t>OUTCOME OF THE PROJECT</a:t>
            </a:r>
          </a:p>
        </p:txBody>
      </p:sp>
      <p:sp>
        <p:nvSpPr>
          <p:cNvPr id="9" name="TextBox 8">
            <a:extLst>
              <a:ext uri="{FF2B5EF4-FFF2-40B4-BE49-F238E27FC236}">
                <a16:creationId xmlns:a16="http://schemas.microsoft.com/office/drawing/2014/main" id="{DB930665-681F-2401-5329-5D5CF4F29C48}"/>
              </a:ext>
            </a:extLst>
          </p:cNvPr>
          <p:cNvSpPr txBox="1"/>
          <p:nvPr/>
        </p:nvSpPr>
        <p:spPr>
          <a:xfrm>
            <a:off x="12348418" y="4657979"/>
            <a:ext cx="4468091" cy="600164"/>
          </a:xfrm>
          <a:prstGeom prst="rect">
            <a:avLst/>
          </a:prstGeom>
          <a:noFill/>
        </p:spPr>
        <p:txBody>
          <a:bodyPr wrap="square" rtlCol="0">
            <a:spAutoFit/>
          </a:bodyPr>
          <a:lstStyle/>
          <a:p>
            <a:pPr lvl="0"/>
            <a:r>
              <a:rPr lang="en-US" sz="3300" dirty="0"/>
              <a:t>CONCLUSION</a:t>
            </a:r>
          </a:p>
        </p:txBody>
      </p:sp>
    </p:spTree>
    <p:extLst>
      <p:ext uri="{BB962C8B-B14F-4D97-AF65-F5344CB8AC3E}">
        <p14:creationId xmlns:p14="http://schemas.microsoft.com/office/powerpoint/2010/main" val="1233172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6000"/>
            <a:lum/>
          </a:blip>
          <a:srcRect/>
          <a:stretch>
            <a:fillRect t="-6000" b="-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875E8D-D186-B163-5666-2850BA7C6838}"/>
              </a:ext>
            </a:extLst>
          </p:cNvPr>
          <p:cNvSpPr txBox="1"/>
          <p:nvPr/>
        </p:nvSpPr>
        <p:spPr>
          <a:xfrm>
            <a:off x="478115" y="-550241"/>
            <a:ext cx="3913902" cy="461665"/>
          </a:xfrm>
          <a:prstGeom prst="rect">
            <a:avLst/>
          </a:prstGeom>
          <a:noFill/>
        </p:spPr>
        <p:txBody>
          <a:bodyPr wrap="square" rtlCol="0">
            <a:spAutoFit/>
          </a:bodyPr>
          <a:lstStyle/>
          <a:p>
            <a:pPr lvl="0"/>
            <a:r>
              <a:rPr lang="en-US" sz="2400" u="sng" dirty="0">
                <a:latin typeface="Algerian" panose="04020705040A02060702" pitchFamily="82" charset="0"/>
              </a:rPr>
              <a:t>MODULES AND SNAPSHOTS</a:t>
            </a:r>
          </a:p>
        </p:txBody>
      </p:sp>
      <p:sp>
        <p:nvSpPr>
          <p:cNvPr id="5" name="TextBox 4">
            <a:extLst>
              <a:ext uri="{FF2B5EF4-FFF2-40B4-BE49-F238E27FC236}">
                <a16:creationId xmlns:a16="http://schemas.microsoft.com/office/drawing/2014/main" id="{1F0BE4EA-D92F-920D-D25C-70EA690EB976}"/>
              </a:ext>
            </a:extLst>
          </p:cNvPr>
          <p:cNvSpPr txBox="1"/>
          <p:nvPr/>
        </p:nvSpPr>
        <p:spPr>
          <a:xfrm>
            <a:off x="776241" y="358316"/>
            <a:ext cx="5272130" cy="1015663"/>
          </a:xfrm>
          <a:prstGeom prst="rect">
            <a:avLst/>
          </a:prstGeom>
          <a:noFill/>
        </p:spPr>
        <p:txBody>
          <a:bodyPr wrap="square" rtlCol="0">
            <a:spAutoFit/>
          </a:bodyPr>
          <a:lstStyle/>
          <a:p>
            <a:pPr lvl="0"/>
            <a:r>
              <a:rPr lang="en-US" sz="6000" dirty="0">
                <a:latin typeface="Algerian" panose="04020705040A02060702" pitchFamily="82" charset="0"/>
              </a:rPr>
              <a:t>SAMPLE CODE</a:t>
            </a:r>
          </a:p>
        </p:txBody>
      </p:sp>
      <p:sp>
        <p:nvSpPr>
          <p:cNvPr id="6" name="TextBox 5">
            <a:extLst>
              <a:ext uri="{FF2B5EF4-FFF2-40B4-BE49-F238E27FC236}">
                <a16:creationId xmlns:a16="http://schemas.microsoft.com/office/drawing/2014/main" id="{38122DBA-E961-CF64-8F6D-25A70CB24AA8}"/>
              </a:ext>
            </a:extLst>
          </p:cNvPr>
          <p:cNvSpPr txBox="1"/>
          <p:nvPr/>
        </p:nvSpPr>
        <p:spPr>
          <a:xfrm>
            <a:off x="786250" y="6330407"/>
            <a:ext cx="2807280" cy="338554"/>
          </a:xfrm>
          <a:prstGeom prst="rect">
            <a:avLst/>
          </a:prstGeom>
          <a:noFill/>
        </p:spPr>
        <p:txBody>
          <a:bodyPr wrap="square" rtlCol="0">
            <a:spAutoFit/>
          </a:bodyPr>
          <a:lstStyle/>
          <a:p>
            <a:pPr lvl="0"/>
            <a:r>
              <a:rPr lang="en-US" sz="1600" dirty="0"/>
              <a:t>OUTCOME OF THE PROJECT</a:t>
            </a:r>
          </a:p>
        </p:txBody>
      </p:sp>
      <p:sp>
        <p:nvSpPr>
          <p:cNvPr id="7" name="TextBox 6">
            <a:extLst>
              <a:ext uri="{FF2B5EF4-FFF2-40B4-BE49-F238E27FC236}">
                <a16:creationId xmlns:a16="http://schemas.microsoft.com/office/drawing/2014/main" id="{E5DA412E-5863-7E41-9E99-58F8CE05851A}"/>
              </a:ext>
            </a:extLst>
          </p:cNvPr>
          <p:cNvSpPr txBox="1"/>
          <p:nvPr/>
        </p:nvSpPr>
        <p:spPr>
          <a:xfrm>
            <a:off x="3593530" y="6352348"/>
            <a:ext cx="1539589" cy="338554"/>
          </a:xfrm>
          <a:prstGeom prst="rect">
            <a:avLst/>
          </a:prstGeom>
          <a:noFill/>
        </p:spPr>
        <p:txBody>
          <a:bodyPr wrap="square" rtlCol="0">
            <a:spAutoFit/>
          </a:bodyPr>
          <a:lstStyle/>
          <a:p>
            <a:pPr lvl="0"/>
            <a:r>
              <a:rPr lang="en-US" sz="1600" dirty="0"/>
              <a:t>CONCLUSION</a:t>
            </a:r>
          </a:p>
        </p:txBody>
      </p:sp>
      <p:sp>
        <p:nvSpPr>
          <p:cNvPr id="10" name="TextBox 9">
            <a:extLst>
              <a:ext uri="{FF2B5EF4-FFF2-40B4-BE49-F238E27FC236}">
                <a16:creationId xmlns:a16="http://schemas.microsoft.com/office/drawing/2014/main" id="{62B9254D-4438-9B7D-867B-626B9AEA906C}"/>
              </a:ext>
            </a:extLst>
          </p:cNvPr>
          <p:cNvSpPr txBox="1"/>
          <p:nvPr/>
        </p:nvSpPr>
        <p:spPr>
          <a:xfrm>
            <a:off x="611122" y="1728085"/>
            <a:ext cx="10969756" cy="1577355"/>
          </a:xfrm>
          <a:prstGeom prst="rect">
            <a:avLst/>
          </a:prstGeom>
          <a:noFill/>
        </p:spPr>
        <p:txBody>
          <a:bodyPr wrap="square" rtlCol="0">
            <a:spAutoFit/>
          </a:bodyPr>
          <a:lstStyle/>
          <a:p>
            <a:pPr defTabSz="914400">
              <a:lnSpc>
                <a:spcPct val="85000"/>
              </a:lnSpc>
              <a:spcAft>
                <a:spcPts val="600"/>
              </a:spcAft>
            </a:pPr>
            <a:r>
              <a:rPr lang="en-US" dirty="0">
                <a:solidFill>
                  <a:schemeClr val="tx1">
                    <a:lumMod val="85000"/>
                    <a:lumOff val="15000"/>
                  </a:schemeClr>
                </a:solidFill>
                <a:latin typeface="Arial Rounded MT Bold" panose="020F0704030504030204" pitchFamily="34" charset="0"/>
              </a:rPr>
              <a:t>Import </a:t>
            </a:r>
            <a:r>
              <a:rPr lang="en-US" dirty="0" err="1">
                <a:solidFill>
                  <a:schemeClr val="tx1">
                    <a:lumMod val="85000"/>
                    <a:lumOff val="15000"/>
                  </a:schemeClr>
                </a:solidFill>
                <a:latin typeface="Arial Rounded MT Bold" panose="020F0704030504030204" pitchFamily="34" charset="0"/>
              </a:rPr>
              <a:t>javax.swing</a:t>
            </a:r>
            <a:r>
              <a:rPr lang="en-US" dirty="0">
                <a:solidFill>
                  <a:schemeClr val="tx1">
                    <a:lumMod val="85000"/>
                    <a:lumOff val="15000"/>
                  </a:schemeClr>
                </a:solidFill>
                <a:latin typeface="Arial Rounded MT Bold" panose="020F0704030504030204" pitchFamily="34" charset="0"/>
              </a:rPr>
              <a:t>.*;  //library to access all GUI components</a:t>
            </a:r>
          </a:p>
          <a:p>
            <a:pPr defTabSz="914400">
              <a:lnSpc>
                <a:spcPct val="85000"/>
              </a:lnSpc>
              <a:spcAft>
                <a:spcPts val="600"/>
              </a:spcAft>
            </a:pPr>
            <a:r>
              <a:rPr lang="en-US" dirty="0">
                <a:solidFill>
                  <a:schemeClr val="tx1">
                    <a:lumMod val="85000"/>
                    <a:lumOff val="15000"/>
                  </a:schemeClr>
                </a:solidFill>
                <a:latin typeface="Arial Rounded MT Bold" panose="020F0704030504030204" pitchFamily="34" charset="0"/>
              </a:rPr>
              <a:t>Frame –  </a:t>
            </a:r>
            <a:r>
              <a:rPr lang="en-US" dirty="0" err="1">
                <a:solidFill>
                  <a:schemeClr val="tx1">
                    <a:lumMod val="85000"/>
                    <a:lumOff val="15000"/>
                  </a:schemeClr>
                </a:solidFill>
                <a:latin typeface="Arial Rounded MT Bold" panose="020F0704030504030204" pitchFamily="34" charset="0"/>
              </a:rPr>
              <a:t>JFrame</a:t>
            </a:r>
            <a:r>
              <a:rPr lang="en-US" dirty="0">
                <a:solidFill>
                  <a:schemeClr val="tx1">
                    <a:lumMod val="85000"/>
                    <a:lumOff val="15000"/>
                  </a:schemeClr>
                </a:solidFill>
                <a:latin typeface="Arial Rounded MT Bold" panose="020F0704030504030204" pitchFamily="34" charset="0"/>
              </a:rPr>
              <a:t> </a:t>
            </a:r>
            <a:r>
              <a:rPr lang="en-US" dirty="0" err="1">
                <a:solidFill>
                  <a:schemeClr val="tx1">
                    <a:lumMod val="85000"/>
                    <a:lumOff val="15000"/>
                  </a:schemeClr>
                </a:solidFill>
                <a:latin typeface="Arial Rounded MT Bold" panose="020F0704030504030204" pitchFamily="34" charset="0"/>
              </a:rPr>
              <a:t>framename</a:t>
            </a:r>
            <a:r>
              <a:rPr lang="en-US" dirty="0">
                <a:solidFill>
                  <a:schemeClr val="tx1">
                    <a:lumMod val="85000"/>
                    <a:lumOff val="15000"/>
                  </a:schemeClr>
                </a:solidFill>
                <a:latin typeface="Arial Rounded MT Bold" panose="020F0704030504030204" pitchFamily="34" charset="0"/>
              </a:rPr>
              <a:t>=new </a:t>
            </a:r>
            <a:r>
              <a:rPr lang="en-US" dirty="0" err="1">
                <a:solidFill>
                  <a:schemeClr val="tx1">
                    <a:lumMod val="85000"/>
                    <a:lumOff val="15000"/>
                  </a:schemeClr>
                </a:solidFill>
                <a:latin typeface="Arial Rounded MT Bold" panose="020F0704030504030204" pitchFamily="34" charset="0"/>
              </a:rPr>
              <a:t>JFrame</a:t>
            </a:r>
            <a:r>
              <a:rPr lang="en-US" dirty="0">
                <a:solidFill>
                  <a:schemeClr val="tx1">
                    <a:lumMod val="85000"/>
                    <a:lumOff val="15000"/>
                  </a:schemeClr>
                </a:solidFill>
                <a:latin typeface="Arial Rounded MT Bold" panose="020F0704030504030204" pitchFamily="34" charset="0"/>
              </a:rPr>
              <a:t>(); </a:t>
            </a:r>
          </a:p>
          <a:p>
            <a:pPr defTabSz="914400">
              <a:lnSpc>
                <a:spcPct val="85000"/>
              </a:lnSpc>
              <a:spcAft>
                <a:spcPts val="600"/>
              </a:spcAft>
              <a:buFont typeface="Arial" pitchFamily="34" charset="0"/>
              <a:buChar char=" "/>
            </a:pPr>
            <a:r>
              <a:rPr lang="en-US" dirty="0">
                <a:solidFill>
                  <a:schemeClr val="tx1">
                    <a:lumMod val="85000"/>
                    <a:lumOff val="15000"/>
                  </a:schemeClr>
                </a:solidFill>
                <a:latin typeface="Arial Rounded MT Bold" panose="020F0704030504030204" pitchFamily="34" charset="0"/>
              </a:rPr>
              <a:t>                 </a:t>
            </a:r>
            <a:r>
              <a:rPr lang="en-US" dirty="0" err="1">
                <a:solidFill>
                  <a:schemeClr val="tx1">
                    <a:lumMod val="85000"/>
                    <a:lumOff val="15000"/>
                  </a:schemeClr>
                </a:solidFill>
                <a:latin typeface="Arial Rounded MT Bold" panose="020F0704030504030204" pitchFamily="34" charset="0"/>
              </a:rPr>
              <a:t>Framename.setSize</a:t>
            </a:r>
            <a:r>
              <a:rPr lang="en-US" dirty="0">
                <a:solidFill>
                  <a:schemeClr val="tx1">
                    <a:lumMod val="85000"/>
                    <a:lumOff val="15000"/>
                  </a:schemeClr>
                </a:solidFill>
                <a:latin typeface="Arial Rounded MT Bold" panose="020F0704030504030204" pitchFamily="34" charset="0"/>
              </a:rPr>
              <a:t>(1366,763);  //frame </a:t>
            </a:r>
            <a:r>
              <a:rPr lang="en-US" dirty="0" err="1">
                <a:solidFill>
                  <a:schemeClr val="tx1">
                    <a:lumMod val="85000"/>
                    <a:lumOff val="15000"/>
                  </a:schemeClr>
                </a:solidFill>
                <a:latin typeface="Arial Rounded MT Bold" panose="020F0704030504030204" pitchFamily="34" charset="0"/>
              </a:rPr>
              <a:t>dimentations</a:t>
            </a:r>
            <a:endParaRPr lang="en-US" dirty="0">
              <a:solidFill>
                <a:schemeClr val="tx1">
                  <a:lumMod val="85000"/>
                  <a:lumOff val="15000"/>
                </a:schemeClr>
              </a:solidFill>
              <a:latin typeface="Arial Rounded MT Bold" panose="020F0704030504030204" pitchFamily="34" charset="0"/>
            </a:endParaRPr>
          </a:p>
          <a:p>
            <a:pPr defTabSz="914400">
              <a:lnSpc>
                <a:spcPct val="85000"/>
              </a:lnSpc>
              <a:spcAft>
                <a:spcPts val="600"/>
              </a:spcAft>
            </a:pPr>
            <a:r>
              <a:rPr lang="en-US" dirty="0">
                <a:solidFill>
                  <a:schemeClr val="tx1">
                    <a:lumMod val="85000"/>
                    <a:lumOff val="15000"/>
                  </a:schemeClr>
                </a:solidFill>
                <a:latin typeface="Arial Rounded MT Bold" panose="020F0704030504030204" pitchFamily="34" charset="0"/>
              </a:rPr>
              <a:t>Button – </a:t>
            </a:r>
            <a:r>
              <a:rPr lang="en-US" dirty="0" err="1">
                <a:solidFill>
                  <a:schemeClr val="tx1">
                    <a:lumMod val="85000"/>
                    <a:lumOff val="15000"/>
                  </a:schemeClr>
                </a:solidFill>
                <a:latin typeface="Arial Rounded MT Bold" panose="020F0704030504030204" pitchFamily="34" charset="0"/>
              </a:rPr>
              <a:t>JButton</a:t>
            </a:r>
            <a:r>
              <a:rPr lang="en-US" dirty="0">
                <a:solidFill>
                  <a:schemeClr val="tx1">
                    <a:lumMod val="85000"/>
                    <a:lumOff val="15000"/>
                  </a:schemeClr>
                </a:solidFill>
                <a:latin typeface="Arial Rounded MT Bold" panose="020F0704030504030204" pitchFamily="34" charset="0"/>
              </a:rPr>
              <a:t> </a:t>
            </a:r>
            <a:r>
              <a:rPr lang="en-US" dirty="0" err="1">
                <a:solidFill>
                  <a:schemeClr val="tx1">
                    <a:lumMod val="85000"/>
                    <a:lumOff val="15000"/>
                  </a:schemeClr>
                </a:solidFill>
                <a:latin typeface="Arial Rounded MT Bold" panose="020F0704030504030204" pitchFamily="34" charset="0"/>
              </a:rPr>
              <a:t>buttonname</a:t>
            </a:r>
            <a:r>
              <a:rPr lang="en-US" dirty="0">
                <a:solidFill>
                  <a:schemeClr val="tx1">
                    <a:lumMod val="85000"/>
                    <a:lumOff val="15000"/>
                  </a:schemeClr>
                </a:solidFill>
                <a:latin typeface="Arial Rounded MT Bold" panose="020F0704030504030204" pitchFamily="34" charset="0"/>
              </a:rPr>
              <a:t>=new </a:t>
            </a:r>
            <a:r>
              <a:rPr lang="en-US" dirty="0" err="1">
                <a:solidFill>
                  <a:schemeClr val="tx1">
                    <a:lumMod val="85000"/>
                    <a:lumOff val="15000"/>
                  </a:schemeClr>
                </a:solidFill>
                <a:latin typeface="Arial Rounded MT Bold" panose="020F0704030504030204" pitchFamily="34" charset="0"/>
              </a:rPr>
              <a:t>JButton</a:t>
            </a:r>
            <a:r>
              <a:rPr lang="en-US" dirty="0">
                <a:solidFill>
                  <a:schemeClr val="tx1">
                    <a:lumMod val="85000"/>
                    <a:lumOff val="15000"/>
                  </a:schemeClr>
                </a:solidFill>
                <a:latin typeface="Arial Rounded MT Bold" panose="020F0704030504030204" pitchFamily="34" charset="0"/>
              </a:rPr>
              <a:t>("name");   //name - that should be displayed on button</a:t>
            </a:r>
          </a:p>
          <a:p>
            <a:pPr defTabSz="914400">
              <a:lnSpc>
                <a:spcPct val="85000"/>
              </a:lnSpc>
              <a:spcAft>
                <a:spcPts val="600"/>
              </a:spcAft>
            </a:pPr>
            <a:r>
              <a:rPr lang="en-US" dirty="0">
                <a:solidFill>
                  <a:schemeClr val="tx1">
                    <a:lumMod val="85000"/>
                    <a:lumOff val="15000"/>
                  </a:schemeClr>
                </a:solidFill>
                <a:latin typeface="Arial Rounded MT Bold" panose="020F0704030504030204" pitchFamily="34" charset="0"/>
              </a:rPr>
              <a:t>Text field – </a:t>
            </a:r>
            <a:r>
              <a:rPr lang="en-US" dirty="0" err="1">
                <a:solidFill>
                  <a:schemeClr val="tx1">
                    <a:lumMod val="85000"/>
                    <a:lumOff val="15000"/>
                  </a:schemeClr>
                </a:solidFill>
                <a:latin typeface="Arial Rounded MT Bold" panose="020F0704030504030204" pitchFamily="34" charset="0"/>
              </a:rPr>
              <a:t>JTextField</a:t>
            </a:r>
            <a:r>
              <a:rPr lang="en-US" dirty="0">
                <a:solidFill>
                  <a:schemeClr val="tx1">
                    <a:lumMod val="85000"/>
                    <a:lumOff val="15000"/>
                  </a:schemeClr>
                </a:solidFill>
                <a:latin typeface="Arial Rounded MT Bold" panose="020F0704030504030204" pitchFamily="34" charset="0"/>
              </a:rPr>
              <a:t> </a:t>
            </a:r>
            <a:r>
              <a:rPr lang="en-US" dirty="0" err="1">
                <a:solidFill>
                  <a:schemeClr val="tx1">
                    <a:lumMod val="85000"/>
                    <a:lumOff val="15000"/>
                  </a:schemeClr>
                </a:solidFill>
                <a:latin typeface="Arial Rounded MT Bold" panose="020F0704030504030204" pitchFamily="34" charset="0"/>
              </a:rPr>
              <a:t>textfieldname</a:t>
            </a:r>
            <a:r>
              <a:rPr lang="en-US" dirty="0">
                <a:solidFill>
                  <a:schemeClr val="tx1">
                    <a:lumMod val="85000"/>
                    <a:lumOff val="15000"/>
                  </a:schemeClr>
                </a:solidFill>
                <a:latin typeface="Arial Rounded MT Bold" panose="020F0704030504030204" pitchFamily="34" charset="0"/>
              </a:rPr>
              <a:t>= new </a:t>
            </a:r>
            <a:r>
              <a:rPr lang="en-US" dirty="0" err="1">
                <a:solidFill>
                  <a:schemeClr val="tx1">
                    <a:lumMod val="85000"/>
                    <a:lumOff val="15000"/>
                  </a:schemeClr>
                </a:solidFill>
                <a:latin typeface="Arial Rounded MT Bold" panose="020F0704030504030204" pitchFamily="34" charset="0"/>
              </a:rPr>
              <a:t>JTextField</a:t>
            </a:r>
            <a:r>
              <a:rPr lang="en-US" dirty="0">
                <a:solidFill>
                  <a:schemeClr val="tx1">
                    <a:lumMod val="85000"/>
                    <a:lumOff val="15000"/>
                  </a:schemeClr>
                </a:solidFill>
                <a:latin typeface="Arial Rounded MT Bold" panose="020F0704030504030204" pitchFamily="34" charset="0"/>
              </a:rPr>
              <a:t>("content");</a:t>
            </a:r>
          </a:p>
        </p:txBody>
      </p:sp>
      <p:sp>
        <p:nvSpPr>
          <p:cNvPr id="18" name="TextBox 17">
            <a:extLst>
              <a:ext uri="{FF2B5EF4-FFF2-40B4-BE49-F238E27FC236}">
                <a16:creationId xmlns:a16="http://schemas.microsoft.com/office/drawing/2014/main" id="{AFDA7B71-33EC-C7A4-5754-251F12A31181}"/>
              </a:ext>
            </a:extLst>
          </p:cNvPr>
          <p:cNvSpPr txBox="1"/>
          <p:nvPr/>
        </p:nvSpPr>
        <p:spPr>
          <a:xfrm>
            <a:off x="-1849918" y="1500875"/>
            <a:ext cx="1849918" cy="454420"/>
          </a:xfrm>
          <a:prstGeom prst="rect">
            <a:avLst/>
          </a:prstGeom>
          <a:noFill/>
        </p:spPr>
        <p:txBody>
          <a:bodyPr wrap="square" rtlCol="0">
            <a:spAutoFit/>
          </a:bodyPr>
          <a:lstStyle/>
          <a:p>
            <a:pPr marL="0" indent="0" algn="just">
              <a:lnSpc>
                <a:spcPct val="150000"/>
              </a:lnSpc>
              <a:buNone/>
            </a:pPr>
            <a:r>
              <a:rPr lang="en-US" cap="none" dirty="0">
                <a:latin typeface="Arial Rounded MT Bold" panose="020F0704030504030204" pitchFamily="34" charset="0"/>
                <a:ea typeface="+mn-lt"/>
                <a:cs typeface="+mn-lt"/>
              </a:rPr>
              <a:t>12. </a:t>
            </a:r>
            <a:r>
              <a:rPr lang="en-US" dirty="0">
                <a:latin typeface="Arial Rounded MT Bold" panose="020F0704030504030204" pitchFamily="34" charset="0"/>
                <a:ea typeface="+mn-lt"/>
                <a:cs typeface="+mn-lt"/>
              </a:rPr>
              <a:t>VIEW BILL</a:t>
            </a:r>
            <a:endParaRPr lang="en-US" cap="none" dirty="0">
              <a:latin typeface="Arial Rounded MT Bold" panose="020F0704030504030204" pitchFamily="34" charset="0"/>
            </a:endParaRPr>
          </a:p>
        </p:txBody>
      </p:sp>
      <p:pic>
        <p:nvPicPr>
          <p:cNvPr id="11" name="Picture 10" descr="Graphical user interface, application&#10;&#10;Description automatically generated">
            <a:extLst>
              <a:ext uri="{FF2B5EF4-FFF2-40B4-BE49-F238E27FC236}">
                <a16:creationId xmlns:a16="http://schemas.microsoft.com/office/drawing/2014/main" id="{78559827-1DF5-18EA-90B1-B30DE5DCF76E}"/>
              </a:ext>
            </a:extLst>
          </p:cNvPr>
          <p:cNvPicPr>
            <a:picLocks noChangeAspect="1"/>
          </p:cNvPicPr>
          <p:nvPr/>
        </p:nvPicPr>
        <p:blipFill rotWithShape="1">
          <a:blip r:embed="rId3">
            <a:extLst>
              <a:ext uri="{28A0092B-C50C-407E-A947-70E740481C1C}">
                <a14:useLocalDpi xmlns:a14="http://schemas.microsoft.com/office/drawing/2010/main" val="0"/>
              </a:ext>
            </a:extLst>
          </a:blip>
          <a:srcRect l="6471" r="6468"/>
          <a:stretch/>
        </p:blipFill>
        <p:spPr>
          <a:xfrm>
            <a:off x="-396948" y="6484262"/>
            <a:ext cx="301195" cy="206640"/>
          </a:xfrm>
          <a:prstGeom prst="rect">
            <a:avLst/>
          </a:prstGeom>
          <a:effectLst>
            <a:softEdge rad="38100"/>
          </a:effectLst>
        </p:spPr>
      </p:pic>
      <p:pic>
        <p:nvPicPr>
          <p:cNvPr id="8" name="Picture 7" descr="Table&#10;&#10;Description automatically generated">
            <a:extLst>
              <a:ext uri="{FF2B5EF4-FFF2-40B4-BE49-F238E27FC236}">
                <a16:creationId xmlns:a16="http://schemas.microsoft.com/office/drawing/2014/main" id="{6E6F2BB1-6832-56C9-C01F-8E2C5E654D74}"/>
              </a:ext>
            </a:extLst>
          </p:cNvPr>
          <p:cNvPicPr>
            <a:picLocks noChangeAspect="1"/>
          </p:cNvPicPr>
          <p:nvPr/>
        </p:nvPicPr>
        <p:blipFill rotWithShape="1">
          <a:blip r:embed="rId4">
            <a:extLst>
              <a:ext uri="{28A0092B-C50C-407E-A947-70E740481C1C}">
                <a14:useLocalDpi xmlns:a14="http://schemas.microsoft.com/office/drawing/2010/main" val="0"/>
              </a:ext>
            </a:extLst>
          </a:blip>
          <a:srcRect b="53091"/>
          <a:stretch/>
        </p:blipFill>
        <p:spPr>
          <a:xfrm>
            <a:off x="12789860" y="2292101"/>
            <a:ext cx="1700488" cy="467892"/>
          </a:xfrm>
          <a:prstGeom prst="rect">
            <a:avLst/>
          </a:prstGeom>
          <a:effectLst>
            <a:softEdge rad="38100"/>
          </a:effectLst>
        </p:spPr>
      </p:pic>
      <p:pic>
        <p:nvPicPr>
          <p:cNvPr id="14" name="Picture 13" descr="Table&#10;&#10;Description automatically generated">
            <a:extLst>
              <a:ext uri="{FF2B5EF4-FFF2-40B4-BE49-F238E27FC236}">
                <a16:creationId xmlns:a16="http://schemas.microsoft.com/office/drawing/2014/main" id="{AA5F4914-5621-3623-F031-3F72E81A7A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89860" y="3429000"/>
            <a:ext cx="1311423" cy="677005"/>
          </a:xfrm>
          <a:prstGeom prst="rect">
            <a:avLst/>
          </a:prstGeom>
          <a:effectLst>
            <a:softEdge rad="38100"/>
          </a:effectLst>
        </p:spPr>
      </p:pic>
      <p:sp>
        <p:nvSpPr>
          <p:cNvPr id="2" name="TextBox 1">
            <a:extLst>
              <a:ext uri="{FF2B5EF4-FFF2-40B4-BE49-F238E27FC236}">
                <a16:creationId xmlns:a16="http://schemas.microsoft.com/office/drawing/2014/main" id="{841CDBDF-866C-B97B-A24C-7C5D141B51AA}"/>
              </a:ext>
            </a:extLst>
          </p:cNvPr>
          <p:cNvSpPr txBox="1"/>
          <p:nvPr/>
        </p:nvSpPr>
        <p:spPr>
          <a:xfrm>
            <a:off x="12192000" y="4590346"/>
            <a:ext cx="3130475" cy="369332"/>
          </a:xfrm>
          <a:prstGeom prst="rect">
            <a:avLst/>
          </a:prstGeom>
          <a:noFill/>
        </p:spPr>
        <p:txBody>
          <a:bodyPr wrap="square" rtlCol="0">
            <a:spAutoFit/>
          </a:bodyPr>
          <a:lstStyle/>
          <a:p>
            <a:r>
              <a:rPr lang="en-IN" dirty="0" err="1"/>
              <a:t>abc</a:t>
            </a:r>
            <a:endParaRPr lang="en-IN" dirty="0"/>
          </a:p>
        </p:txBody>
      </p:sp>
    </p:spTree>
    <p:extLst>
      <p:ext uri="{BB962C8B-B14F-4D97-AF65-F5344CB8AC3E}">
        <p14:creationId xmlns:p14="http://schemas.microsoft.com/office/powerpoint/2010/main" val="3193397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6000"/>
            <a:lum/>
          </a:blip>
          <a:srcRect/>
          <a:stretch>
            <a:fillRect t="-6000" b="-6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0BE4EA-D92F-920D-D25C-70EA690EB976}"/>
              </a:ext>
            </a:extLst>
          </p:cNvPr>
          <p:cNvSpPr txBox="1"/>
          <p:nvPr/>
        </p:nvSpPr>
        <p:spPr>
          <a:xfrm>
            <a:off x="647150" y="-826624"/>
            <a:ext cx="5272130" cy="1015663"/>
          </a:xfrm>
          <a:prstGeom prst="rect">
            <a:avLst/>
          </a:prstGeom>
          <a:noFill/>
        </p:spPr>
        <p:txBody>
          <a:bodyPr wrap="square" rtlCol="0">
            <a:spAutoFit/>
          </a:bodyPr>
          <a:lstStyle/>
          <a:p>
            <a:pPr lvl="0"/>
            <a:r>
              <a:rPr lang="en-US" sz="6000" dirty="0">
                <a:latin typeface="Algerian" panose="04020705040A02060702" pitchFamily="82" charset="0"/>
              </a:rPr>
              <a:t>SAMPLE CODE</a:t>
            </a:r>
          </a:p>
        </p:txBody>
      </p:sp>
      <p:sp>
        <p:nvSpPr>
          <p:cNvPr id="6" name="TextBox 5">
            <a:extLst>
              <a:ext uri="{FF2B5EF4-FFF2-40B4-BE49-F238E27FC236}">
                <a16:creationId xmlns:a16="http://schemas.microsoft.com/office/drawing/2014/main" id="{38122DBA-E961-CF64-8F6D-25A70CB24AA8}"/>
              </a:ext>
            </a:extLst>
          </p:cNvPr>
          <p:cNvSpPr txBox="1"/>
          <p:nvPr/>
        </p:nvSpPr>
        <p:spPr>
          <a:xfrm>
            <a:off x="647150" y="327844"/>
            <a:ext cx="9896094" cy="1015663"/>
          </a:xfrm>
          <a:prstGeom prst="rect">
            <a:avLst/>
          </a:prstGeom>
          <a:noFill/>
        </p:spPr>
        <p:txBody>
          <a:bodyPr wrap="square" rtlCol="0">
            <a:spAutoFit/>
          </a:bodyPr>
          <a:lstStyle/>
          <a:p>
            <a:pPr lvl="0"/>
            <a:r>
              <a:rPr lang="en-US" sz="6000" dirty="0">
                <a:latin typeface="Algerian" panose="04020705040A02060702" pitchFamily="82" charset="0"/>
              </a:rPr>
              <a:t>OUTCOME OF THE PROJECT</a:t>
            </a:r>
          </a:p>
        </p:txBody>
      </p:sp>
      <p:sp>
        <p:nvSpPr>
          <p:cNvPr id="7" name="TextBox 6">
            <a:extLst>
              <a:ext uri="{FF2B5EF4-FFF2-40B4-BE49-F238E27FC236}">
                <a16:creationId xmlns:a16="http://schemas.microsoft.com/office/drawing/2014/main" id="{E5DA412E-5863-7E41-9E99-58F8CE05851A}"/>
              </a:ext>
            </a:extLst>
          </p:cNvPr>
          <p:cNvSpPr txBox="1"/>
          <p:nvPr/>
        </p:nvSpPr>
        <p:spPr>
          <a:xfrm>
            <a:off x="801889" y="6360879"/>
            <a:ext cx="1539589" cy="338554"/>
          </a:xfrm>
          <a:prstGeom prst="rect">
            <a:avLst/>
          </a:prstGeom>
          <a:noFill/>
        </p:spPr>
        <p:txBody>
          <a:bodyPr wrap="square" rtlCol="0">
            <a:spAutoFit/>
          </a:bodyPr>
          <a:lstStyle/>
          <a:p>
            <a:pPr lvl="0"/>
            <a:r>
              <a:rPr lang="en-US" sz="1600" dirty="0"/>
              <a:t>CONCLUSION</a:t>
            </a:r>
          </a:p>
        </p:txBody>
      </p:sp>
      <p:sp>
        <p:nvSpPr>
          <p:cNvPr id="10" name="TextBox 9">
            <a:extLst>
              <a:ext uri="{FF2B5EF4-FFF2-40B4-BE49-F238E27FC236}">
                <a16:creationId xmlns:a16="http://schemas.microsoft.com/office/drawing/2014/main" id="{62B9254D-4438-9B7D-867B-626B9AEA906C}"/>
              </a:ext>
            </a:extLst>
          </p:cNvPr>
          <p:cNvSpPr txBox="1"/>
          <p:nvPr/>
        </p:nvSpPr>
        <p:spPr>
          <a:xfrm>
            <a:off x="-10969756" y="1851645"/>
            <a:ext cx="10969756" cy="1577355"/>
          </a:xfrm>
          <a:prstGeom prst="rect">
            <a:avLst/>
          </a:prstGeom>
          <a:noFill/>
        </p:spPr>
        <p:txBody>
          <a:bodyPr wrap="square" rtlCol="0">
            <a:spAutoFit/>
          </a:bodyPr>
          <a:lstStyle/>
          <a:p>
            <a:pPr defTabSz="914400">
              <a:lnSpc>
                <a:spcPct val="85000"/>
              </a:lnSpc>
              <a:spcAft>
                <a:spcPts val="600"/>
              </a:spcAft>
            </a:pPr>
            <a:r>
              <a:rPr lang="en-US" dirty="0">
                <a:solidFill>
                  <a:schemeClr val="tx1">
                    <a:lumMod val="85000"/>
                    <a:lumOff val="15000"/>
                  </a:schemeClr>
                </a:solidFill>
                <a:latin typeface="Arial Rounded MT Bold" panose="020F0704030504030204" pitchFamily="34" charset="0"/>
              </a:rPr>
              <a:t>Import </a:t>
            </a:r>
            <a:r>
              <a:rPr lang="en-US" dirty="0" err="1">
                <a:solidFill>
                  <a:schemeClr val="tx1">
                    <a:lumMod val="85000"/>
                    <a:lumOff val="15000"/>
                  </a:schemeClr>
                </a:solidFill>
                <a:latin typeface="Arial Rounded MT Bold" panose="020F0704030504030204" pitchFamily="34" charset="0"/>
              </a:rPr>
              <a:t>javax.swing</a:t>
            </a:r>
            <a:r>
              <a:rPr lang="en-US" dirty="0">
                <a:solidFill>
                  <a:schemeClr val="tx1">
                    <a:lumMod val="85000"/>
                    <a:lumOff val="15000"/>
                  </a:schemeClr>
                </a:solidFill>
                <a:latin typeface="Arial Rounded MT Bold" panose="020F0704030504030204" pitchFamily="34" charset="0"/>
              </a:rPr>
              <a:t>.*;  //library to access all GUI components</a:t>
            </a:r>
          </a:p>
          <a:p>
            <a:pPr defTabSz="914400">
              <a:lnSpc>
                <a:spcPct val="85000"/>
              </a:lnSpc>
              <a:spcAft>
                <a:spcPts val="600"/>
              </a:spcAft>
            </a:pPr>
            <a:r>
              <a:rPr lang="en-US" dirty="0">
                <a:solidFill>
                  <a:schemeClr val="tx1">
                    <a:lumMod val="85000"/>
                    <a:lumOff val="15000"/>
                  </a:schemeClr>
                </a:solidFill>
                <a:latin typeface="Arial Rounded MT Bold" panose="020F0704030504030204" pitchFamily="34" charset="0"/>
              </a:rPr>
              <a:t>Frame –  </a:t>
            </a:r>
            <a:r>
              <a:rPr lang="en-US" dirty="0" err="1">
                <a:solidFill>
                  <a:schemeClr val="tx1">
                    <a:lumMod val="85000"/>
                    <a:lumOff val="15000"/>
                  </a:schemeClr>
                </a:solidFill>
                <a:latin typeface="Arial Rounded MT Bold" panose="020F0704030504030204" pitchFamily="34" charset="0"/>
              </a:rPr>
              <a:t>JFrame</a:t>
            </a:r>
            <a:r>
              <a:rPr lang="en-US" dirty="0">
                <a:solidFill>
                  <a:schemeClr val="tx1">
                    <a:lumMod val="85000"/>
                    <a:lumOff val="15000"/>
                  </a:schemeClr>
                </a:solidFill>
                <a:latin typeface="Arial Rounded MT Bold" panose="020F0704030504030204" pitchFamily="34" charset="0"/>
              </a:rPr>
              <a:t> </a:t>
            </a:r>
            <a:r>
              <a:rPr lang="en-US" dirty="0" err="1">
                <a:solidFill>
                  <a:schemeClr val="tx1">
                    <a:lumMod val="85000"/>
                    <a:lumOff val="15000"/>
                  </a:schemeClr>
                </a:solidFill>
                <a:latin typeface="Arial Rounded MT Bold" panose="020F0704030504030204" pitchFamily="34" charset="0"/>
              </a:rPr>
              <a:t>framename</a:t>
            </a:r>
            <a:r>
              <a:rPr lang="en-US" dirty="0">
                <a:solidFill>
                  <a:schemeClr val="tx1">
                    <a:lumMod val="85000"/>
                    <a:lumOff val="15000"/>
                  </a:schemeClr>
                </a:solidFill>
                <a:latin typeface="Arial Rounded MT Bold" panose="020F0704030504030204" pitchFamily="34" charset="0"/>
              </a:rPr>
              <a:t>=new </a:t>
            </a:r>
            <a:r>
              <a:rPr lang="en-US" dirty="0" err="1">
                <a:solidFill>
                  <a:schemeClr val="tx1">
                    <a:lumMod val="85000"/>
                    <a:lumOff val="15000"/>
                  </a:schemeClr>
                </a:solidFill>
                <a:latin typeface="Arial Rounded MT Bold" panose="020F0704030504030204" pitchFamily="34" charset="0"/>
              </a:rPr>
              <a:t>JFrame</a:t>
            </a:r>
            <a:r>
              <a:rPr lang="en-US" dirty="0">
                <a:solidFill>
                  <a:schemeClr val="tx1">
                    <a:lumMod val="85000"/>
                    <a:lumOff val="15000"/>
                  </a:schemeClr>
                </a:solidFill>
                <a:latin typeface="Arial Rounded MT Bold" panose="020F0704030504030204" pitchFamily="34" charset="0"/>
              </a:rPr>
              <a:t>(); </a:t>
            </a:r>
          </a:p>
          <a:p>
            <a:pPr defTabSz="914400">
              <a:lnSpc>
                <a:spcPct val="85000"/>
              </a:lnSpc>
              <a:spcAft>
                <a:spcPts val="600"/>
              </a:spcAft>
              <a:buFont typeface="Arial" pitchFamily="34" charset="0"/>
              <a:buChar char=" "/>
            </a:pPr>
            <a:r>
              <a:rPr lang="en-US" dirty="0">
                <a:solidFill>
                  <a:schemeClr val="tx1">
                    <a:lumMod val="85000"/>
                    <a:lumOff val="15000"/>
                  </a:schemeClr>
                </a:solidFill>
                <a:latin typeface="Arial Rounded MT Bold" panose="020F0704030504030204" pitchFamily="34" charset="0"/>
              </a:rPr>
              <a:t>                 </a:t>
            </a:r>
            <a:r>
              <a:rPr lang="en-US" dirty="0" err="1">
                <a:solidFill>
                  <a:schemeClr val="tx1">
                    <a:lumMod val="85000"/>
                    <a:lumOff val="15000"/>
                  </a:schemeClr>
                </a:solidFill>
                <a:latin typeface="Arial Rounded MT Bold" panose="020F0704030504030204" pitchFamily="34" charset="0"/>
              </a:rPr>
              <a:t>Framename.setSize</a:t>
            </a:r>
            <a:r>
              <a:rPr lang="en-US" dirty="0">
                <a:solidFill>
                  <a:schemeClr val="tx1">
                    <a:lumMod val="85000"/>
                    <a:lumOff val="15000"/>
                  </a:schemeClr>
                </a:solidFill>
                <a:latin typeface="Arial Rounded MT Bold" panose="020F0704030504030204" pitchFamily="34" charset="0"/>
              </a:rPr>
              <a:t>(1366,763);  //frame </a:t>
            </a:r>
            <a:r>
              <a:rPr lang="en-US" dirty="0" err="1">
                <a:solidFill>
                  <a:schemeClr val="tx1">
                    <a:lumMod val="85000"/>
                    <a:lumOff val="15000"/>
                  </a:schemeClr>
                </a:solidFill>
                <a:latin typeface="Arial Rounded MT Bold" panose="020F0704030504030204" pitchFamily="34" charset="0"/>
              </a:rPr>
              <a:t>dimentations</a:t>
            </a:r>
            <a:endParaRPr lang="en-US" dirty="0">
              <a:solidFill>
                <a:schemeClr val="tx1">
                  <a:lumMod val="85000"/>
                  <a:lumOff val="15000"/>
                </a:schemeClr>
              </a:solidFill>
              <a:latin typeface="Arial Rounded MT Bold" panose="020F0704030504030204" pitchFamily="34" charset="0"/>
            </a:endParaRPr>
          </a:p>
          <a:p>
            <a:pPr defTabSz="914400">
              <a:lnSpc>
                <a:spcPct val="85000"/>
              </a:lnSpc>
              <a:spcAft>
                <a:spcPts val="600"/>
              </a:spcAft>
            </a:pPr>
            <a:r>
              <a:rPr lang="en-US" dirty="0">
                <a:solidFill>
                  <a:schemeClr val="tx1">
                    <a:lumMod val="85000"/>
                    <a:lumOff val="15000"/>
                  </a:schemeClr>
                </a:solidFill>
                <a:latin typeface="Arial Rounded MT Bold" panose="020F0704030504030204" pitchFamily="34" charset="0"/>
              </a:rPr>
              <a:t>Button – </a:t>
            </a:r>
            <a:r>
              <a:rPr lang="en-US" dirty="0" err="1">
                <a:solidFill>
                  <a:schemeClr val="tx1">
                    <a:lumMod val="85000"/>
                    <a:lumOff val="15000"/>
                  </a:schemeClr>
                </a:solidFill>
                <a:latin typeface="Arial Rounded MT Bold" panose="020F0704030504030204" pitchFamily="34" charset="0"/>
              </a:rPr>
              <a:t>JButton</a:t>
            </a:r>
            <a:r>
              <a:rPr lang="en-US" dirty="0">
                <a:solidFill>
                  <a:schemeClr val="tx1">
                    <a:lumMod val="85000"/>
                    <a:lumOff val="15000"/>
                  </a:schemeClr>
                </a:solidFill>
                <a:latin typeface="Arial Rounded MT Bold" panose="020F0704030504030204" pitchFamily="34" charset="0"/>
              </a:rPr>
              <a:t> </a:t>
            </a:r>
            <a:r>
              <a:rPr lang="en-US" dirty="0" err="1">
                <a:solidFill>
                  <a:schemeClr val="tx1">
                    <a:lumMod val="85000"/>
                    <a:lumOff val="15000"/>
                  </a:schemeClr>
                </a:solidFill>
                <a:latin typeface="Arial Rounded MT Bold" panose="020F0704030504030204" pitchFamily="34" charset="0"/>
              </a:rPr>
              <a:t>buttonname</a:t>
            </a:r>
            <a:r>
              <a:rPr lang="en-US" dirty="0">
                <a:solidFill>
                  <a:schemeClr val="tx1">
                    <a:lumMod val="85000"/>
                    <a:lumOff val="15000"/>
                  </a:schemeClr>
                </a:solidFill>
                <a:latin typeface="Arial Rounded MT Bold" panose="020F0704030504030204" pitchFamily="34" charset="0"/>
              </a:rPr>
              <a:t>=new </a:t>
            </a:r>
            <a:r>
              <a:rPr lang="en-US" dirty="0" err="1">
                <a:solidFill>
                  <a:schemeClr val="tx1">
                    <a:lumMod val="85000"/>
                    <a:lumOff val="15000"/>
                  </a:schemeClr>
                </a:solidFill>
                <a:latin typeface="Arial Rounded MT Bold" panose="020F0704030504030204" pitchFamily="34" charset="0"/>
              </a:rPr>
              <a:t>JButton</a:t>
            </a:r>
            <a:r>
              <a:rPr lang="en-US" dirty="0">
                <a:solidFill>
                  <a:schemeClr val="tx1">
                    <a:lumMod val="85000"/>
                    <a:lumOff val="15000"/>
                  </a:schemeClr>
                </a:solidFill>
                <a:latin typeface="Arial Rounded MT Bold" panose="020F0704030504030204" pitchFamily="34" charset="0"/>
              </a:rPr>
              <a:t>("name");   //name - that should be displayed on button</a:t>
            </a:r>
          </a:p>
          <a:p>
            <a:pPr defTabSz="914400">
              <a:lnSpc>
                <a:spcPct val="85000"/>
              </a:lnSpc>
              <a:spcAft>
                <a:spcPts val="600"/>
              </a:spcAft>
            </a:pPr>
            <a:r>
              <a:rPr lang="en-US" dirty="0">
                <a:solidFill>
                  <a:schemeClr val="tx1">
                    <a:lumMod val="85000"/>
                    <a:lumOff val="15000"/>
                  </a:schemeClr>
                </a:solidFill>
                <a:latin typeface="Arial Rounded MT Bold" panose="020F0704030504030204" pitchFamily="34" charset="0"/>
              </a:rPr>
              <a:t>Text field – </a:t>
            </a:r>
            <a:r>
              <a:rPr lang="en-US" dirty="0" err="1">
                <a:solidFill>
                  <a:schemeClr val="tx1">
                    <a:lumMod val="85000"/>
                    <a:lumOff val="15000"/>
                  </a:schemeClr>
                </a:solidFill>
                <a:latin typeface="Arial Rounded MT Bold" panose="020F0704030504030204" pitchFamily="34" charset="0"/>
              </a:rPr>
              <a:t>JTextField</a:t>
            </a:r>
            <a:r>
              <a:rPr lang="en-US" dirty="0">
                <a:solidFill>
                  <a:schemeClr val="tx1">
                    <a:lumMod val="85000"/>
                    <a:lumOff val="15000"/>
                  </a:schemeClr>
                </a:solidFill>
                <a:latin typeface="Arial Rounded MT Bold" panose="020F0704030504030204" pitchFamily="34" charset="0"/>
              </a:rPr>
              <a:t> </a:t>
            </a:r>
            <a:r>
              <a:rPr lang="en-US" dirty="0" err="1">
                <a:solidFill>
                  <a:schemeClr val="tx1">
                    <a:lumMod val="85000"/>
                    <a:lumOff val="15000"/>
                  </a:schemeClr>
                </a:solidFill>
                <a:latin typeface="Arial Rounded MT Bold" panose="020F0704030504030204" pitchFamily="34" charset="0"/>
              </a:rPr>
              <a:t>textfieldname</a:t>
            </a:r>
            <a:r>
              <a:rPr lang="en-US" dirty="0">
                <a:solidFill>
                  <a:schemeClr val="tx1">
                    <a:lumMod val="85000"/>
                    <a:lumOff val="15000"/>
                  </a:schemeClr>
                </a:solidFill>
                <a:latin typeface="Arial Rounded MT Bold" panose="020F0704030504030204" pitchFamily="34" charset="0"/>
              </a:rPr>
              <a:t>= new </a:t>
            </a:r>
            <a:r>
              <a:rPr lang="en-US" dirty="0" err="1">
                <a:solidFill>
                  <a:schemeClr val="tx1">
                    <a:lumMod val="85000"/>
                    <a:lumOff val="15000"/>
                  </a:schemeClr>
                </a:solidFill>
                <a:latin typeface="Arial Rounded MT Bold" panose="020F0704030504030204" pitchFamily="34" charset="0"/>
              </a:rPr>
              <a:t>JTextField</a:t>
            </a:r>
            <a:r>
              <a:rPr lang="en-US" dirty="0">
                <a:solidFill>
                  <a:schemeClr val="tx1">
                    <a:lumMod val="85000"/>
                    <a:lumOff val="15000"/>
                  </a:schemeClr>
                </a:solidFill>
                <a:latin typeface="Arial Rounded MT Bold" panose="020F0704030504030204" pitchFamily="34" charset="0"/>
              </a:rPr>
              <a:t>("content");</a:t>
            </a:r>
          </a:p>
        </p:txBody>
      </p:sp>
      <p:sp>
        <p:nvSpPr>
          <p:cNvPr id="2" name="TextBox 1">
            <a:extLst>
              <a:ext uri="{FF2B5EF4-FFF2-40B4-BE49-F238E27FC236}">
                <a16:creationId xmlns:a16="http://schemas.microsoft.com/office/drawing/2014/main" id="{841CDBDF-866C-B97B-A24C-7C5D141B51AA}"/>
              </a:ext>
            </a:extLst>
          </p:cNvPr>
          <p:cNvSpPr txBox="1"/>
          <p:nvPr/>
        </p:nvSpPr>
        <p:spPr>
          <a:xfrm>
            <a:off x="801889" y="1955295"/>
            <a:ext cx="10728472" cy="2116413"/>
          </a:xfrm>
          <a:prstGeom prst="rect">
            <a:avLst/>
          </a:prstGeom>
          <a:noFill/>
        </p:spPr>
        <p:txBody>
          <a:bodyPr wrap="square" rtlCol="0">
            <a:spAutoFit/>
          </a:bodyPr>
          <a:lstStyle/>
          <a:p>
            <a:pPr algn="just">
              <a:lnSpc>
                <a:spcPct val="150000"/>
              </a:lnSpc>
            </a:pPr>
            <a:r>
              <a:rPr lang="en-US" dirty="0">
                <a:latin typeface="Arial Rounded MT Bold" panose="020F0704030504030204" pitchFamily="34" charset="0"/>
              </a:rPr>
              <a:t>This project investigates the design and implementation of a pharmaceutical administration system. This is done by creating a database of the drugs that are bought and sold at the shop. The primary objective of the pharmacy management system is to increase accuracy while also boosting the efficiency and security of the business. The objective of this project is to develop software for effective retail administration.</a:t>
            </a:r>
            <a:endParaRPr lang="en-IN" dirty="0">
              <a:latin typeface="Arial Rounded MT Bold" panose="020F0704030504030204" pitchFamily="34" charset="0"/>
            </a:endParaRPr>
          </a:p>
        </p:txBody>
      </p:sp>
    </p:spTree>
    <p:extLst>
      <p:ext uri="{BB962C8B-B14F-4D97-AF65-F5344CB8AC3E}">
        <p14:creationId xmlns:p14="http://schemas.microsoft.com/office/powerpoint/2010/main" val="4217138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6000"/>
            <a:lum/>
          </a:blip>
          <a:srcRect/>
          <a:stretch>
            <a:fillRect t="-6000" b="-6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8122DBA-E961-CF64-8F6D-25A70CB24AA8}"/>
              </a:ext>
            </a:extLst>
          </p:cNvPr>
          <p:cNvSpPr txBox="1"/>
          <p:nvPr/>
        </p:nvSpPr>
        <p:spPr>
          <a:xfrm>
            <a:off x="647150" y="-857096"/>
            <a:ext cx="9896094" cy="1015663"/>
          </a:xfrm>
          <a:prstGeom prst="rect">
            <a:avLst/>
          </a:prstGeom>
          <a:noFill/>
        </p:spPr>
        <p:txBody>
          <a:bodyPr wrap="square" rtlCol="0">
            <a:spAutoFit/>
          </a:bodyPr>
          <a:lstStyle/>
          <a:p>
            <a:pPr lvl="0"/>
            <a:r>
              <a:rPr lang="en-US" sz="6000" dirty="0">
                <a:latin typeface="Algerian" panose="04020705040A02060702" pitchFamily="82" charset="0"/>
              </a:rPr>
              <a:t>OUTCOME OF THE PROJECT</a:t>
            </a:r>
          </a:p>
        </p:txBody>
      </p:sp>
      <p:sp>
        <p:nvSpPr>
          <p:cNvPr id="7" name="TextBox 6">
            <a:extLst>
              <a:ext uri="{FF2B5EF4-FFF2-40B4-BE49-F238E27FC236}">
                <a16:creationId xmlns:a16="http://schemas.microsoft.com/office/drawing/2014/main" id="{E5DA412E-5863-7E41-9E99-58F8CE05851A}"/>
              </a:ext>
            </a:extLst>
          </p:cNvPr>
          <p:cNvSpPr txBox="1"/>
          <p:nvPr/>
        </p:nvSpPr>
        <p:spPr>
          <a:xfrm>
            <a:off x="776241" y="312608"/>
            <a:ext cx="4706026" cy="1015663"/>
          </a:xfrm>
          <a:prstGeom prst="rect">
            <a:avLst/>
          </a:prstGeom>
          <a:noFill/>
        </p:spPr>
        <p:txBody>
          <a:bodyPr wrap="square" rtlCol="0">
            <a:spAutoFit/>
          </a:bodyPr>
          <a:lstStyle/>
          <a:p>
            <a:pPr lvl="0"/>
            <a:r>
              <a:rPr lang="en-US" sz="6000" dirty="0">
                <a:latin typeface="Algerian" panose="04020705040A02060702" pitchFamily="82" charset="0"/>
              </a:rPr>
              <a:t>CONCLUSION</a:t>
            </a:r>
          </a:p>
        </p:txBody>
      </p:sp>
      <p:sp>
        <p:nvSpPr>
          <p:cNvPr id="10" name="TextBox 9">
            <a:extLst>
              <a:ext uri="{FF2B5EF4-FFF2-40B4-BE49-F238E27FC236}">
                <a16:creationId xmlns:a16="http://schemas.microsoft.com/office/drawing/2014/main" id="{62B9254D-4438-9B7D-867B-626B9AEA906C}"/>
              </a:ext>
            </a:extLst>
          </p:cNvPr>
          <p:cNvSpPr txBox="1"/>
          <p:nvPr/>
        </p:nvSpPr>
        <p:spPr>
          <a:xfrm>
            <a:off x="894575" y="1666979"/>
            <a:ext cx="10379439" cy="4193905"/>
          </a:xfrm>
          <a:prstGeom prst="rect">
            <a:avLst/>
          </a:prstGeom>
          <a:noFill/>
        </p:spPr>
        <p:txBody>
          <a:bodyPr wrap="square" rtlCol="0">
            <a:spAutoFit/>
          </a:bodyPr>
          <a:lstStyle/>
          <a:p>
            <a:pPr algn="just" defTabSz="914400">
              <a:lnSpc>
                <a:spcPct val="150000"/>
              </a:lnSpc>
              <a:spcAft>
                <a:spcPts val="600"/>
              </a:spcAft>
            </a:pPr>
            <a:r>
              <a:rPr lang="en-GB" dirty="0">
                <a:latin typeface="Arial Rounded MT Bold" panose="020F0704030504030204" pitchFamily="34" charset="0"/>
              </a:rPr>
              <a:t>According to the system type, we have a project in this case that is on a computer. This will assist you in enhancing the cost, insurance, security, and other aspects of the administration of a medication. A pharmacy management system has been developed to ensure consumer dependability. They will be able to sell access to drugs as well as the right to use them, which will lessen the prevalence of these illicit operations. Statistics medications, drugs, or medications to regulate the data that may also be updated and modified. The user is responsible for carrying out the manufacture, sale, and purchase transactions if the medical product is not available. This software can also print receipts. You get access to a wide range of additional features. Its primary objective is to maintain and facilitate the effective management of pharmacy data</a:t>
            </a:r>
            <a:endParaRPr lang="en-US" dirty="0">
              <a:solidFill>
                <a:schemeClr val="tx1">
                  <a:lumMod val="85000"/>
                  <a:lumOff val="15000"/>
                </a:schemeClr>
              </a:solidFill>
              <a:latin typeface="Arial Rounded MT Bold" panose="020F0704030504030204" pitchFamily="34" charset="0"/>
            </a:endParaRPr>
          </a:p>
        </p:txBody>
      </p:sp>
      <p:sp>
        <p:nvSpPr>
          <p:cNvPr id="2" name="TextBox 1">
            <a:extLst>
              <a:ext uri="{FF2B5EF4-FFF2-40B4-BE49-F238E27FC236}">
                <a16:creationId xmlns:a16="http://schemas.microsoft.com/office/drawing/2014/main" id="{841CDBDF-866C-B97B-A24C-7C5D141B51AA}"/>
              </a:ext>
            </a:extLst>
          </p:cNvPr>
          <p:cNvSpPr txBox="1"/>
          <p:nvPr/>
        </p:nvSpPr>
        <p:spPr>
          <a:xfrm>
            <a:off x="12329954" y="1482313"/>
            <a:ext cx="3130475" cy="369332"/>
          </a:xfrm>
          <a:prstGeom prst="rect">
            <a:avLst/>
          </a:prstGeom>
          <a:noFill/>
        </p:spPr>
        <p:txBody>
          <a:bodyPr wrap="square" rtlCol="0">
            <a:spAutoFit/>
          </a:bodyPr>
          <a:lstStyle/>
          <a:p>
            <a:r>
              <a:rPr lang="en-IN" dirty="0" err="1"/>
              <a:t>abc</a:t>
            </a:r>
            <a:endParaRPr lang="en-IN" dirty="0"/>
          </a:p>
        </p:txBody>
      </p:sp>
      <p:pic>
        <p:nvPicPr>
          <p:cNvPr id="4" name="Picture 3" descr="A picture containing sky&#10;&#10;Description automatically generated">
            <a:extLst>
              <a:ext uri="{FF2B5EF4-FFF2-40B4-BE49-F238E27FC236}">
                <a16:creationId xmlns:a16="http://schemas.microsoft.com/office/drawing/2014/main" id="{6BEEB191-9233-664A-ECF6-D473738B45EF}"/>
              </a:ext>
            </a:extLst>
          </p:cNvPr>
          <p:cNvPicPr>
            <a:picLocks noChangeAspect="1"/>
          </p:cNvPicPr>
          <p:nvPr/>
        </p:nvPicPr>
        <p:blipFill rotWithShape="1">
          <a:blip r:embed="rId3">
            <a:extLst>
              <a:ext uri="{28A0092B-C50C-407E-A947-70E740481C1C}">
                <a14:useLocalDpi xmlns:a14="http://schemas.microsoft.com/office/drawing/2010/main" val="0"/>
              </a:ext>
            </a:extLst>
          </a:blip>
          <a:srcRect l="-1" t="5927" r="295" b="8337"/>
          <a:stretch/>
        </p:blipFill>
        <p:spPr>
          <a:xfrm>
            <a:off x="5544677" y="3763931"/>
            <a:ext cx="81519" cy="45719"/>
          </a:xfrm>
          <a:prstGeom prst="rect">
            <a:avLst/>
          </a:prstGeom>
          <a:effectLst>
            <a:outerShdw blurRad="1270000" dist="50800" dir="5160000" algn="ctr" rotWithShape="0">
              <a:srgbClr val="000000">
                <a:alpha val="0"/>
              </a:srgbClr>
            </a:outerShdw>
            <a:softEdge rad="38100"/>
          </a:effectLst>
        </p:spPr>
      </p:pic>
      <p:sp>
        <p:nvSpPr>
          <p:cNvPr id="9" name="Rectangle 8">
            <a:extLst>
              <a:ext uri="{FF2B5EF4-FFF2-40B4-BE49-F238E27FC236}">
                <a16:creationId xmlns:a16="http://schemas.microsoft.com/office/drawing/2014/main" id="{78A643C6-307F-59BF-17D3-B85F0D7A5B5C}"/>
              </a:ext>
            </a:extLst>
          </p:cNvPr>
          <p:cNvSpPr/>
          <p:nvPr/>
        </p:nvSpPr>
        <p:spPr>
          <a:xfrm>
            <a:off x="5259936" y="6550223"/>
            <a:ext cx="1173138" cy="169277"/>
          </a:xfrm>
          <a:prstGeom prst="rect">
            <a:avLst/>
          </a:prstGeom>
          <a:noFill/>
        </p:spPr>
        <p:txBody>
          <a:bodyPr wrap="square" lIns="91440" tIns="45720" rIns="91440" bIns="45720">
            <a:spAutoFit/>
          </a:bodyPr>
          <a:lstStyle/>
          <a:p>
            <a:pPr algn="ctr"/>
            <a:r>
              <a:rPr lang="en-IN" sz="500" b="1" cap="none" spc="50" dirty="0">
                <a:ln w="9525" cmpd="sng">
                  <a:solidFill>
                    <a:schemeClr val="accent1"/>
                  </a:solidFill>
                  <a:prstDash val="solid"/>
                </a:ln>
                <a:solidFill>
                  <a:srgbClr val="70AD47">
                    <a:tint val="1000"/>
                  </a:srgbClr>
                </a:solidFill>
                <a:effectLst>
                  <a:glow rad="101600">
                    <a:schemeClr val="accent1">
                      <a:satMod val="175000"/>
                      <a:alpha val="40000"/>
                    </a:schemeClr>
                  </a:glow>
                  <a:reflection blurRad="6350" stA="50000" endA="300" endPos="50000" dist="29997" dir="5400000" sy="-100000" algn="bl" rotWithShape="0"/>
                </a:effectLst>
              </a:rPr>
              <a:t>THANK YOU</a:t>
            </a:r>
          </a:p>
        </p:txBody>
      </p:sp>
    </p:spTree>
    <p:extLst>
      <p:ext uri="{BB962C8B-B14F-4D97-AF65-F5344CB8AC3E}">
        <p14:creationId xmlns:p14="http://schemas.microsoft.com/office/powerpoint/2010/main" val="510384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5DA412E-5863-7E41-9E99-58F8CE05851A}"/>
              </a:ext>
            </a:extLst>
          </p:cNvPr>
          <p:cNvSpPr txBox="1"/>
          <p:nvPr/>
        </p:nvSpPr>
        <p:spPr>
          <a:xfrm>
            <a:off x="973669" y="-877163"/>
            <a:ext cx="4706026" cy="1015663"/>
          </a:xfrm>
          <a:prstGeom prst="rect">
            <a:avLst/>
          </a:prstGeom>
          <a:noFill/>
        </p:spPr>
        <p:txBody>
          <a:bodyPr wrap="square" rtlCol="0">
            <a:spAutoFit/>
          </a:bodyPr>
          <a:lstStyle/>
          <a:p>
            <a:pPr lvl="0"/>
            <a:r>
              <a:rPr lang="en-US" sz="6000" dirty="0">
                <a:latin typeface="Algerian" panose="04020705040A02060702" pitchFamily="82" charset="0"/>
              </a:rPr>
              <a:t>CONCLUSION</a:t>
            </a:r>
          </a:p>
        </p:txBody>
      </p:sp>
      <p:sp>
        <p:nvSpPr>
          <p:cNvPr id="10" name="TextBox 9">
            <a:extLst>
              <a:ext uri="{FF2B5EF4-FFF2-40B4-BE49-F238E27FC236}">
                <a16:creationId xmlns:a16="http://schemas.microsoft.com/office/drawing/2014/main" id="{62B9254D-4438-9B7D-867B-626B9AEA906C}"/>
              </a:ext>
            </a:extLst>
          </p:cNvPr>
          <p:cNvSpPr txBox="1"/>
          <p:nvPr/>
        </p:nvSpPr>
        <p:spPr>
          <a:xfrm>
            <a:off x="1133566" y="-4193905"/>
            <a:ext cx="10379439" cy="4193905"/>
          </a:xfrm>
          <a:prstGeom prst="rect">
            <a:avLst/>
          </a:prstGeom>
          <a:noFill/>
        </p:spPr>
        <p:txBody>
          <a:bodyPr wrap="square" rtlCol="0">
            <a:spAutoFit/>
          </a:bodyPr>
          <a:lstStyle/>
          <a:p>
            <a:pPr algn="just" defTabSz="914400">
              <a:lnSpc>
                <a:spcPct val="150000"/>
              </a:lnSpc>
              <a:spcAft>
                <a:spcPts val="600"/>
              </a:spcAft>
            </a:pPr>
            <a:r>
              <a:rPr lang="en-GB" dirty="0">
                <a:latin typeface="Arial Rounded MT Bold" panose="020F0704030504030204" pitchFamily="34" charset="0"/>
              </a:rPr>
              <a:t>According to the system type, we have a project in this case that is on a computer. This will assist you in enhancing the cost, insurance, security, and other aspects of the administration of a medication. A pharmacy management system has been developed to ensure consumer dependability. They will be able to sell access to drugs as well as the right to use them, which will lessen the prevalence of these illicit operations. Statistics medications, drugs, or medications to regulate the data that may also be updated and modified. The user is responsible for carrying out the manufacture, sale, and purchase transactions if the medical product is not available. This software can also print receipts. You get access to a wide range of additional features. Its primary objective is to maintain and facilitate the effective management of pharmacy data</a:t>
            </a:r>
            <a:endParaRPr lang="en-US" dirty="0">
              <a:solidFill>
                <a:schemeClr val="tx1">
                  <a:lumMod val="85000"/>
                  <a:lumOff val="15000"/>
                </a:schemeClr>
              </a:solidFill>
              <a:latin typeface="Arial Rounded MT Bold" panose="020F0704030504030204" pitchFamily="34" charset="0"/>
            </a:endParaRPr>
          </a:p>
        </p:txBody>
      </p:sp>
      <p:sp>
        <p:nvSpPr>
          <p:cNvPr id="9" name="Rectangle 8">
            <a:extLst>
              <a:ext uri="{FF2B5EF4-FFF2-40B4-BE49-F238E27FC236}">
                <a16:creationId xmlns:a16="http://schemas.microsoft.com/office/drawing/2014/main" id="{78A643C6-307F-59BF-17D3-B85F0D7A5B5C}"/>
              </a:ext>
            </a:extLst>
          </p:cNvPr>
          <p:cNvSpPr/>
          <p:nvPr/>
        </p:nvSpPr>
        <p:spPr>
          <a:xfrm>
            <a:off x="6008744" y="3429000"/>
            <a:ext cx="5162147" cy="1200329"/>
          </a:xfrm>
          <a:prstGeom prst="rect">
            <a:avLst/>
          </a:prstGeom>
          <a:noFill/>
        </p:spPr>
        <p:txBody>
          <a:bodyPr wrap="square" lIns="91440" tIns="45720" rIns="91440" bIns="45720">
            <a:spAutoFit/>
          </a:bodyPr>
          <a:lstStyle/>
          <a:p>
            <a:pPr algn="ctr"/>
            <a:r>
              <a:rPr lang="en-IN" sz="7200" b="1" cap="none" spc="50" dirty="0">
                <a:ln w="9525" cmpd="sng">
                  <a:solidFill>
                    <a:srgbClr val="00B0F0"/>
                  </a:solidFill>
                  <a:prstDash val="solid"/>
                </a:ln>
                <a:solidFill>
                  <a:srgbClr val="70AD47">
                    <a:tint val="1000"/>
                  </a:srgbClr>
                </a:solidFill>
                <a:effectLst>
                  <a:glow rad="101600">
                    <a:schemeClr val="accent1">
                      <a:satMod val="175000"/>
                      <a:alpha val="40000"/>
                    </a:schemeClr>
                  </a:glow>
                  <a:reflection blurRad="6350" stA="50000" endA="300" endPos="50000" dist="29997" dir="5400000" sy="-100000" algn="bl" rotWithShape="0"/>
                </a:effectLst>
              </a:rPr>
              <a:t>THANK YOU</a:t>
            </a:r>
          </a:p>
        </p:txBody>
      </p:sp>
    </p:spTree>
    <p:extLst>
      <p:ext uri="{BB962C8B-B14F-4D97-AF65-F5344CB8AC3E}">
        <p14:creationId xmlns:p14="http://schemas.microsoft.com/office/powerpoint/2010/main" val="3298455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aphicFrame>
        <p:nvGraphicFramePr>
          <p:cNvPr id="107" name="Content Placeholder 2">
            <a:extLst>
              <a:ext uri="{FF2B5EF4-FFF2-40B4-BE49-F238E27FC236}">
                <a16:creationId xmlns:a16="http://schemas.microsoft.com/office/drawing/2014/main" id="{FF8C9CD3-492D-83AB-8983-5870A6AA9E9E}"/>
              </a:ext>
            </a:extLst>
          </p:cNvPr>
          <p:cNvGraphicFramePr>
            <a:graphicFrameLocks noGrp="1"/>
          </p:cNvGraphicFramePr>
          <p:nvPr>
            <p:ph idx="1"/>
            <p:extLst>
              <p:ext uri="{D42A27DB-BD31-4B8C-83A1-F6EECF244321}">
                <p14:modId xmlns:p14="http://schemas.microsoft.com/office/powerpoint/2010/main" val="1037581491"/>
              </p:ext>
            </p:extLst>
          </p:nvPr>
        </p:nvGraphicFramePr>
        <p:xfrm>
          <a:off x="12364122" y="1761607"/>
          <a:ext cx="4978400" cy="43918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8" name="TextBox 4">
            <a:extLst>
              <a:ext uri="{FF2B5EF4-FFF2-40B4-BE49-F238E27FC236}">
                <a16:creationId xmlns:a16="http://schemas.microsoft.com/office/drawing/2014/main" id="{0F02AA24-BE29-F6E5-0BEC-33D2D91B022F}"/>
              </a:ext>
            </a:extLst>
          </p:cNvPr>
          <p:cNvSpPr txBox="1"/>
          <p:nvPr/>
        </p:nvSpPr>
        <p:spPr>
          <a:xfrm>
            <a:off x="1651992" y="339801"/>
            <a:ext cx="3927641" cy="1015663"/>
          </a:xfrm>
          <a:prstGeom prst="rect">
            <a:avLst/>
          </a:prstGeom>
          <a:noFill/>
        </p:spPr>
        <p:txBody>
          <a:bodyPr wrap="square" rtlCol="0">
            <a:spAutoFit/>
          </a:bodyPr>
          <a:lstStyle/>
          <a:p>
            <a:r>
              <a:rPr lang="en-US" sz="6000" u="sng" dirty="0">
                <a:latin typeface="Algerian" panose="04020705040A02060702" pitchFamily="82" charset="0"/>
                <a:cs typeface="Aharoni" panose="02010803020104030203" pitchFamily="2" charset="-79"/>
              </a:rPr>
              <a:t>CONTENTS</a:t>
            </a:r>
          </a:p>
        </p:txBody>
      </p:sp>
    </p:spTree>
    <p:extLst>
      <p:ext uri="{BB962C8B-B14F-4D97-AF65-F5344CB8AC3E}">
        <p14:creationId xmlns:p14="http://schemas.microsoft.com/office/powerpoint/2010/main" val="614018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8" name="TextBox 4">
            <a:extLst>
              <a:ext uri="{FF2B5EF4-FFF2-40B4-BE49-F238E27FC236}">
                <a16:creationId xmlns:a16="http://schemas.microsoft.com/office/drawing/2014/main" id="{0F02AA24-BE29-F6E5-0BEC-33D2D91B022F}"/>
              </a:ext>
            </a:extLst>
          </p:cNvPr>
          <p:cNvSpPr txBox="1"/>
          <p:nvPr/>
        </p:nvSpPr>
        <p:spPr>
          <a:xfrm>
            <a:off x="533970" y="840727"/>
            <a:ext cx="4978400" cy="1015663"/>
          </a:xfrm>
          <a:prstGeom prst="rect">
            <a:avLst/>
          </a:prstGeom>
          <a:noFill/>
        </p:spPr>
        <p:txBody>
          <a:bodyPr wrap="square" rtlCol="0">
            <a:spAutoFit/>
          </a:bodyPr>
          <a:lstStyle/>
          <a:p>
            <a:r>
              <a:rPr lang="en-US" sz="6000" u="sng">
                <a:latin typeface="Algerian" panose="04020705040A02060702" pitchFamily="82" charset="0"/>
                <a:cs typeface="Aharoni" panose="02010803020104030203" pitchFamily="2" charset="-79"/>
              </a:rPr>
              <a:t>CONTENTS</a:t>
            </a:r>
          </a:p>
        </p:txBody>
      </p:sp>
      <p:sp>
        <p:nvSpPr>
          <p:cNvPr id="2" name="TextBox 1">
            <a:extLst>
              <a:ext uri="{FF2B5EF4-FFF2-40B4-BE49-F238E27FC236}">
                <a16:creationId xmlns:a16="http://schemas.microsoft.com/office/drawing/2014/main" id="{454305CF-F687-EEDF-F354-6E1C6A4CD89A}"/>
              </a:ext>
            </a:extLst>
          </p:cNvPr>
          <p:cNvSpPr txBox="1"/>
          <p:nvPr/>
        </p:nvSpPr>
        <p:spPr>
          <a:xfrm>
            <a:off x="611330" y="3067204"/>
            <a:ext cx="4468091" cy="600164"/>
          </a:xfrm>
          <a:prstGeom prst="rect">
            <a:avLst/>
          </a:prstGeom>
          <a:noFill/>
        </p:spPr>
        <p:txBody>
          <a:bodyPr wrap="square" rtlCol="0">
            <a:spAutoFit/>
          </a:bodyPr>
          <a:lstStyle/>
          <a:p>
            <a:pPr lvl="0"/>
            <a:r>
              <a:rPr lang="en-US" sz="3300" dirty="0">
                <a:latin typeface="Calibri Light" panose="020F0302020204030204"/>
              </a:rPr>
              <a:t>OBJECTIVE</a:t>
            </a:r>
            <a:endParaRPr lang="en-US" sz="3300" dirty="0"/>
          </a:p>
        </p:txBody>
      </p:sp>
      <p:sp>
        <p:nvSpPr>
          <p:cNvPr id="3" name="TextBox 2">
            <a:extLst>
              <a:ext uri="{FF2B5EF4-FFF2-40B4-BE49-F238E27FC236}">
                <a16:creationId xmlns:a16="http://schemas.microsoft.com/office/drawing/2014/main" id="{19BAC835-DADA-BC5E-5329-1356D6AC93EC}"/>
              </a:ext>
            </a:extLst>
          </p:cNvPr>
          <p:cNvSpPr txBox="1"/>
          <p:nvPr/>
        </p:nvSpPr>
        <p:spPr>
          <a:xfrm>
            <a:off x="611330" y="2392610"/>
            <a:ext cx="4468091" cy="600164"/>
          </a:xfrm>
          <a:prstGeom prst="rect">
            <a:avLst/>
          </a:prstGeom>
          <a:noFill/>
        </p:spPr>
        <p:txBody>
          <a:bodyPr wrap="square" rtlCol="0">
            <a:spAutoFit/>
          </a:bodyPr>
          <a:lstStyle/>
          <a:p>
            <a:pPr lvl="0"/>
            <a:r>
              <a:rPr lang="en-US" sz="3300" dirty="0"/>
              <a:t>INTRODUCTION</a:t>
            </a:r>
          </a:p>
        </p:txBody>
      </p:sp>
      <p:sp>
        <p:nvSpPr>
          <p:cNvPr id="4" name="TextBox 3">
            <a:extLst>
              <a:ext uri="{FF2B5EF4-FFF2-40B4-BE49-F238E27FC236}">
                <a16:creationId xmlns:a16="http://schemas.microsoft.com/office/drawing/2014/main" id="{AC875E8D-D186-B163-5666-2850BA7C6838}"/>
              </a:ext>
            </a:extLst>
          </p:cNvPr>
          <p:cNvSpPr txBox="1"/>
          <p:nvPr/>
        </p:nvSpPr>
        <p:spPr>
          <a:xfrm>
            <a:off x="611330" y="3751479"/>
            <a:ext cx="5368636" cy="600164"/>
          </a:xfrm>
          <a:prstGeom prst="rect">
            <a:avLst/>
          </a:prstGeom>
          <a:noFill/>
        </p:spPr>
        <p:txBody>
          <a:bodyPr wrap="square" rtlCol="0">
            <a:spAutoFit/>
          </a:bodyPr>
          <a:lstStyle/>
          <a:p>
            <a:pPr lvl="0"/>
            <a:r>
              <a:rPr lang="en-US" sz="3300" dirty="0"/>
              <a:t>MODULES AND SNAPSHOTS</a:t>
            </a:r>
          </a:p>
        </p:txBody>
      </p:sp>
      <p:sp>
        <p:nvSpPr>
          <p:cNvPr id="5" name="TextBox 4">
            <a:extLst>
              <a:ext uri="{FF2B5EF4-FFF2-40B4-BE49-F238E27FC236}">
                <a16:creationId xmlns:a16="http://schemas.microsoft.com/office/drawing/2014/main" id="{1F0BE4EA-D92F-920D-D25C-70EA690EB976}"/>
              </a:ext>
            </a:extLst>
          </p:cNvPr>
          <p:cNvSpPr txBox="1"/>
          <p:nvPr/>
        </p:nvSpPr>
        <p:spPr>
          <a:xfrm>
            <a:off x="611329" y="4435754"/>
            <a:ext cx="4468091" cy="600164"/>
          </a:xfrm>
          <a:prstGeom prst="rect">
            <a:avLst/>
          </a:prstGeom>
          <a:noFill/>
        </p:spPr>
        <p:txBody>
          <a:bodyPr wrap="square" rtlCol="0">
            <a:spAutoFit/>
          </a:bodyPr>
          <a:lstStyle/>
          <a:p>
            <a:pPr lvl="0"/>
            <a:r>
              <a:rPr lang="en-US" sz="3300" dirty="0"/>
              <a:t>SAMPLE CODE</a:t>
            </a:r>
          </a:p>
        </p:txBody>
      </p:sp>
      <p:sp>
        <p:nvSpPr>
          <p:cNvPr id="6" name="TextBox 5">
            <a:extLst>
              <a:ext uri="{FF2B5EF4-FFF2-40B4-BE49-F238E27FC236}">
                <a16:creationId xmlns:a16="http://schemas.microsoft.com/office/drawing/2014/main" id="{38122DBA-E961-CF64-8F6D-25A70CB24AA8}"/>
              </a:ext>
            </a:extLst>
          </p:cNvPr>
          <p:cNvSpPr txBox="1"/>
          <p:nvPr/>
        </p:nvSpPr>
        <p:spPr>
          <a:xfrm>
            <a:off x="611329" y="5075392"/>
            <a:ext cx="5368636" cy="600164"/>
          </a:xfrm>
          <a:prstGeom prst="rect">
            <a:avLst/>
          </a:prstGeom>
          <a:noFill/>
        </p:spPr>
        <p:txBody>
          <a:bodyPr wrap="square" rtlCol="0">
            <a:spAutoFit/>
          </a:bodyPr>
          <a:lstStyle/>
          <a:p>
            <a:pPr lvl="0"/>
            <a:r>
              <a:rPr lang="en-US" sz="3300" dirty="0"/>
              <a:t>OUTCOME OF THE PROJECT</a:t>
            </a:r>
          </a:p>
        </p:txBody>
      </p:sp>
      <p:sp>
        <p:nvSpPr>
          <p:cNvPr id="7" name="TextBox 6">
            <a:extLst>
              <a:ext uri="{FF2B5EF4-FFF2-40B4-BE49-F238E27FC236}">
                <a16:creationId xmlns:a16="http://schemas.microsoft.com/office/drawing/2014/main" id="{E5DA412E-5863-7E41-9E99-58F8CE05851A}"/>
              </a:ext>
            </a:extLst>
          </p:cNvPr>
          <p:cNvSpPr txBox="1"/>
          <p:nvPr/>
        </p:nvSpPr>
        <p:spPr>
          <a:xfrm>
            <a:off x="611328" y="5759667"/>
            <a:ext cx="4468091" cy="600164"/>
          </a:xfrm>
          <a:prstGeom prst="rect">
            <a:avLst/>
          </a:prstGeom>
          <a:noFill/>
        </p:spPr>
        <p:txBody>
          <a:bodyPr wrap="square" rtlCol="0">
            <a:spAutoFit/>
          </a:bodyPr>
          <a:lstStyle/>
          <a:p>
            <a:pPr lvl="0"/>
            <a:r>
              <a:rPr lang="en-US" sz="3300" dirty="0"/>
              <a:t>CONCLUSION</a:t>
            </a:r>
          </a:p>
        </p:txBody>
      </p:sp>
    </p:spTree>
    <p:extLst>
      <p:ext uri="{BB962C8B-B14F-4D97-AF65-F5344CB8AC3E}">
        <p14:creationId xmlns:p14="http://schemas.microsoft.com/office/powerpoint/2010/main" val="1806798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108" name="TextBox 4">
            <a:extLst>
              <a:ext uri="{FF2B5EF4-FFF2-40B4-BE49-F238E27FC236}">
                <a16:creationId xmlns:a16="http://schemas.microsoft.com/office/drawing/2014/main" id="{0F02AA24-BE29-F6E5-0BEC-33D2D91B022F}"/>
              </a:ext>
            </a:extLst>
          </p:cNvPr>
          <p:cNvSpPr txBox="1"/>
          <p:nvPr/>
        </p:nvSpPr>
        <p:spPr>
          <a:xfrm>
            <a:off x="533110" y="-1015663"/>
            <a:ext cx="4978400" cy="1015663"/>
          </a:xfrm>
          <a:prstGeom prst="rect">
            <a:avLst/>
          </a:prstGeom>
          <a:noFill/>
        </p:spPr>
        <p:txBody>
          <a:bodyPr wrap="square" rtlCol="0">
            <a:spAutoFit/>
          </a:bodyPr>
          <a:lstStyle/>
          <a:p>
            <a:r>
              <a:rPr lang="en-US" sz="6000" u="sng" dirty="0">
                <a:latin typeface="Algerian" panose="04020705040A02060702" pitchFamily="82" charset="0"/>
                <a:cs typeface="Aharoni" panose="02010803020104030203" pitchFamily="2" charset="-79"/>
              </a:rPr>
              <a:t>CONTENTS</a:t>
            </a:r>
          </a:p>
        </p:txBody>
      </p:sp>
      <p:sp>
        <p:nvSpPr>
          <p:cNvPr id="2" name="TextBox 1">
            <a:extLst>
              <a:ext uri="{FF2B5EF4-FFF2-40B4-BE49-F238E27FC236}">
                <a16:creationId xmlns:a16="http://schemas.microsoft.com/office/drawing/2014/main" id="{454305CF-F687-EEDF-F354-6E1C6A4CD89A}"/>
              </a:ext>
            </a:extLst>
          </p:cNvPr>
          <p:cNvSpPr txBox="1"/>
          <p:nvPr/>
        </p:nvSpPr>
        <p:spPr>
          <a:xfrm>
            <a:off x="3032413" y="6488668"/>
            <a:ext cx="1175906" cy="369332"/>
          </a:xfrm>
          <a:prstGeom prst="rect">
            <a:avLst/>
          </a:prstGeom>
          <a:noFill/>
        </p:spPr>
        <p:txBody>
          <a:bodyPr wrap="square" rtlCol="0">
            <a:spAutoFit/>
          </a:bodyPr>
          <a:lstStyle/>
          <a:p>
            <a:pPr lvl="0"/>
            <a:r>
              <a:rPr lang="en-US" dirty="0">
                <a:latin typeface="Calibri Light" panose="020F0302020204030204"/>
              </a:rPr>
              <a:t>OBJECTIVE</a:t>
            </a:r>
            <a:endParaRPr lang="en-US" dirty="0"/>
          </a:p>
        </p:txBody>
      </p:sp>
      <p:sp>
        <p:nvSpPr>
          <p:cNvPr id="3" name="TextBox 2">
            <a:extLst>
              <a:ext uri="{FF2B5EF4-FFF2-40B4-BE49-F238E27FC236}">
                <a16:creationId xmlns:a16="http://schemas.microsoft.com/office/drawing/2014/main" id="{19BAC835-DADA-BC5E-5329-1356D6AC93EC}"/>
              </a:ext>
            </a:extLst>
          </p:cNvPr>
          <p:cNvSpPr txBox="1"/>
          <p:nvPr/>
        </p:nvSpPr>
        <p:spPr>
          <a:xfrm>
            <a:off x="710040" y="540257"/>
            <a:ext cx="5269925" cy="1015663"/>
          </a:xfrm>
          <a:prstGeom prst="rect">
            <a:avLst/>
          </a:prstGeom>
          <a:noFill/>
        </p:spPr>
        <p:txBody>
          <a:bodyPr wrap="square" rtlCol="0">
            <a:spAutoFit/>
          </a:bodyPr>
          <a:lstStyle/>
          <a:p>
            <a:pPr lvl="0"/>
            <a:r>
              <a:rPr lang="en-US" sz="6000" u="sng" dirty="0">
                <a:latin typeface="Algerian" panose="04020705040A02060702" pitchFamily="82" charset="0"/>
              </a:rPr>
              <a:t>INTRODUCTION</a:t>
            </a:r>
          </a:p>
        </p:txBody>
      </p:sp>
      <p:sp>
        <p:nvSpPr>
          <p:cNvPr id="4" name="TextBox 3">
            <a:extLst>
              <a:ext uri="{FF2B5EF4-FFF2-40B4-BE49-F238E27FC236}">
                <a16:creationId xmlns:a16="http://schemas.microsoft.com/office/drawing/2014/main" id="{AC875E8D-D186-B163-5666-2850BA7C6838}"/>
              </a:ext>
            </a:extLst>
          </p:cNvPr>
          <p:cNvSpPr txBox="1"/>
          <p:nvPr/>
        </p:nvSpPr>
        <p:spPr>
          <a:xfrm>
            <a:off x="4128653" y="6488668"/>
            <a:ext cx="2765715" cy="369332"/>
          </a:xfrm>
          <a:prstGeom prst="rect">
            <a:avLst/>
          </a:prstGeom>
          <a:noFill/>
        </p:spPr>
        <p:txBody>
          <a:bodyPr wrap="square" rtlCol="0">
            <a:spAutoFit/>
          </a:bodyPr>
          <a:lstStyle/>
          <a:p>
            <a:pPr lvl="0"/>
            <a:r>
              <a:rPr lang="en-US" dirty="0"/>
              <a:t>MODULES AND SNAPSHOTS</a:t>
            </a:r>
          </a:p>
        </p:txBody>
      </p:sp>
      <p:sp>
        <p:nvSpPr>
          <p:cNvPr id="5" name="TextBox 4">
            <a:extLst>
              <a:ext uri="{FF2B5EF4-FFF2-40B4-BE49-F238E27FC236}">
                <a16:creationId xmlns:a16="http://schemas.microsoft.com/office/drawing/2014/main" id="{1F0BE4EA-D92F-920D-D25C-70EA690EB976}"/>
              </a:ext>
            </a:extLst>
          </p:cNvPr>
          <p:cNvSpPr txBox="1"/>
          <p:nvPr/>
        </p:nvSpPr>
        <p:spPr>
          <a:xfrm>
            <a:off x="6721184" y="6488668"/>
            <a:ext cx="1622716" cy="369332"/>
          </a:xfrm>
          <a:prstGeom prst="rect">
            <a:avLst/>
          </a:prstGeom>
          <a:noFill/>
        </p:spPr>
        <p:txBody>
          <a:bodyPr wrap="square" rtlCol="0">
            <a:spAutoFit/>
          </a:bodyPr>
          <a:lstStyle/>
          <a:p>
            <a:pPr lvl="0"/>
            <a:r>
              <a:rPr lang="en-US" dirty="0"/>
              <a:t>SAMPLE CODE</a:t>
            </a:r>
          </a:p>
        </p:txBody>
      </p:sp>
      <p:sp>
        <p:nvSpPr>
          <p:cNvPr id="6" name="TextBox 5">
            <a:extLst>
              <a:ext uri="{FF2B5EF4-FFF2-40B4-BE49-F238E27FC236}">
                <a16:creationId xmlns:a16="http://schemas.microsoft.com/office/drawing/2014/main" id="{38122DBA-E961-CF64-8F6D-25A70CB24AA8}"/>
              </a:ext>
            </a:extLst>
          </p:cNvPr>
          <p:cNvSpPr txBox="1"/>
          <p:nvPr/>
        </p:nvSpPr>
        <p:spPr>
          <a:xfrm>
            <a:off x="8155129" y="6488668"/>
            <a:ext cx="2807280" cy="369332"/>
          </a:xfrm>
          <a:prstGeom prst="rect">
            <a:avLst/>
          </a:prstGeom>
          <a:noFill/>
        </p:spPr>
        <p:txBody>
          <a:bodyPr wrap="square" rtlCol="0">
            <a:spAutoFit/>
          </a:bodyPr>
          <a:lstStyle/>
          <a:p>
            <a:pPr lvl="0"/>
            <a:r>
              <a:rPr lang="en-US" dirty="0"/>
              <a:t>OUTCOME OF THE PROJECT</a:t>
            </a:r>
          </a:p>
        </p:txBody>
      </p:sp>
      <p:sp>
        <p:nvSpPr>
          <p:cNvPr id="7" name="TextBox 6">
            <a:extLst>
              <a:ext uri="{FF2B5EF4-FFF2-40B4-BE49-F238E27FC236}">
                <a16:creationId xmlns:a16="http://schemas.microsoft.com/office/drawing/2014/main" id="{E5DA412E-5863-7E41-9E99-58F8CE05851A}"/>
              </a:ext>
            </a:extLst>
          </p:cNvPr>
          <p:cNvSpPr txBox="1"/>
          <p:nvPr/>
        </p:nvSpPr>
        <p:spPr>
          <a:xfrm>
            <a:off x="10763248" y="6488668"/>
            <a:ext cx="1539589" cy="369332"/>
          </a:xfrm>
          <a:prstGeom prst="rect">
            <a:avLst/>
          </a:prstGeom>
          <a:noFill/>
        </p:spPr>
        <p:txBody>
          <a:bodyPr wrap="square" rtlCol="0">
            <a:spAutoFit/>
          </a:bodyPr>
          <a:lstStyle/>
          <a:p>
            <a:pPr lvl="0"/>
            <a:r>
              <a:rPr lang="en-US" dirty="0"/>
              <a:t>CONCLUSION</a:t>
            </a:r>
          </a:p>
        </p:txBody>
      </p:sp>
      <p:sp>
        <p:nvSpPr>
          <p:cNvPr id="9" name="TextBox 8">
            <a:extLst>
              <a:ext uri="{FF2B5EF4-FFF2-40B4-BE49-F238E27FC236}">
                <a16:creationId xmlns:a16="http://schemas.microsoft.com/office/drawing/2014/main" id="{792FA0FE-CFCB-7229-C590-C6ACE9BD581C}"/>
              </a:ext>
            </a:extLst>
          </p:cNvPr>
          <p:cNvSpPr txBox="1"/>
          <p:nvPr/>
        </p:nvSpPr>
        <p:spPr>
          <a:xfrm>
            <a:off x="905741" y="1823666"/>
            <a:ext cx="10380518" cy="1285416"/>
          </a:xfrm>
          <a:prstGeom prst="rect">
            <a:avLst/>
          </a:prstGeom>
          <a:noFill/>
        </p:spPr>
        <p:txBody>
          <a:bodyPr wrap="square" rtlCol="0">
            <a:spAutoFit/>
          </a:bodyPr>
          <a:lstStyle/>
          <a:p>
            <a:pPr algn="just">
              <a:lnSpc>
                <a:spcPct val="150000"/>
              </a:lnSpc>
              <a:buNone/>
            </a:pPr>
            <a:r>
              <a:rPr lang="en-US" dirty="0">
                <a:latin typeface="Arial Rounded MT Bold" panose="020F0704030504030204" pitchFamily="34" charset="0"/>
                <a:cs typeface="Arial"/>
              </a:rPr>
              <a:t>• </a:t>
            </a:r>
            <a:r>
              <a:rPr lang="en-US" cap="none" dirty="0">
                <a:latin typeface="Arial Rounded MT Bold" panose="020F0704030504030204" pitchFamily="34" charset="0"/>
                <a:cs typeface="Arial"/>
              </a:rPr>
              <a:t>A pharmacy management system is any program that performs duties including checking prescriptions and producing medications, managing inventories and placing drug orders, and dealing with billing.</a:t>
            </a:r>
            <a:endParaRPr lang="en-US" cap="none" dirty="0">
              <a:latin typeface="Arial Rounded MT Bold" panose="020F0704030504030204" pitchFamily="34" charset="0"/>
            </a:endParaRPr>
          </a:p>
        </p:txBody>
      </p:sp>
      <p:sp>
        <p:nvSpPr>
          <p:cNvPr id="10" name="TextBox 9">
            <a:extLst>
              <a:ext uri="{FF2B5EF4-FFF2-40B4-BE49-F238E27FC236}">
                <a16:creationId xmlns:a16="http://schemas.microsoft.com/office/drawing/2014/main" id="{62B9254D-4438-9B7D-867B-626B9AEA906C}"/>
              </a:ext>
            </a:extLst>
          </p:cNvPr>
          <p:cNvSpPr txBox="1"/>
          <p:nvPr/>
        </p:nvSpPr>
        <p:spPr>
          <a:xfrm>
            <a:off x="905741" y="3303640"/>
            <a:ext cx="10380518" cy="869918"/>
          </a:xfrm>
          <a:prstGeom prst="rect">
            <a:avLst/>
          </a:prstGeom>
          <a:noFill/>
        </p:spPr>
        <p:txBody>
          <a:bodyPr wrap="square" rtlCol="0">
            <a:spAutoFit/>
          </a:bodyPr>
          <a:lstStyle/>
          <a:p>
            <a:pPr algn="just">
              <a:lnSpc>
                <a:spcPct val="150000"/>
              </a:lnSpc>
              <a:buNone/>
            </a:pPr>
            <a:r>
              <a:rPr lang="en-US" dirty="0">
                <a:latin typeface="Arial Rounded MT Bold" panose="020F0704030504030204" pitchFamily="34" charset="0"/>
                <a:cs typeface="Arial"/>
              </a:rPr>
              <a:t>•  For this project, we utilized the swing library for the GUI, which has all the necessary elements like buttons, labels, separators, etc. We also used local MySQL for the database.</a:t>
            </a:r>
            <a:endParaRPr lang="en-US" dirty="0">
              <a:latin typeface="Arial Rounded MT Bold" panose="020F0704030504030204" pitchFamily="34" charset="0"/>
            </a:endParaRPr>
          </a:p>
        </p:txBody>
      </p:sp>
      <p:sp>
        <p:nvSpPr>
          <p:cNvPr id="11" name="TextBox 10">
            <a:extLst>
              <a:ext uri="{FF2B5EF4-FFF2-40B4-BE49-F238E27FC236}">
                <a16:creationId xmlns:a16="http://schemas.microsoft.com/office/drawing/2014/main" id="{FF599A9A-AEC5-D1B7-C1DF-1B6B66A6E262}"/>
              </a:ext>
            </a:extLst>
          </p:cNvPr>
          <p:cNvSpPr txBox="1"/>
          <p:nvPr/>
        </p:nvSpPr>
        <p:spPr>
          <a:xfrm>
            <a:off x="905741" y="4398100"/>
            <a:ext cx="10380518" cy="1285416"/>
          </a:xfrm>
          <a:prstGeom prst="rect">
            <a:avLst/>
          </a:prstGeom>
          <a:noFill/>
        </p:spPr>
        <p:txBody>
          <a:bodyPr wrap="square" rtlCol="0">
            <a:spAutoFit/>
          </a:bodyPr>
          <a:lstStyle/>
          <a:p>
            <a:pPr algn="just">
              <a:lnSpc>
                <a:spcPct val="150000"/>
              </a:lnSpc>
              <a:buNone/>
            </a:pPr>
            <a:r>
              <a:rPr lang="en-US" cap="none" dirty="0">
                <a:latin typeface="Arial Rounded MT Bold" panose="020F0704030504030204" pitchFamily="34" charset="0"/>
                <a:cs typeface="Arial"/>
              </a:rPr>
              <a:t>• There will be two different user kinds in this application: an administrator and a pharmacists. Administrators can control the information about pharmacists, and pharmacists can control stockpiles of medicine and bills.</a:t>
            </a:r>
            <a:endParaRPr lang="en-US" cap="none" dirty="0">
              <a:latin typeface="Arial Rounded MT Bold" panose="020F0704030504030204" pitchFamily="34" charset="0"/>
            </a:endParaRPr>
          </a:p>
        </p:txBody>
      </p:sp>
    </p:spTree>
    <p:extLst>
      <p:ext uri="{BB962C8B-B14F-4D97-AF65-F5344CB8AC3E}">
        <p14:creationId xmlns:p14="http://schemas.microsoft.com/office/powerpoint/2010/main" val="1702947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108" name="TextBox 4">
            <a:extLst>
              <a:ext uri="{FF2B5EF4-FFF2-40B4-BE49-F238E27FC236}">
                <a16:creationId xmlns:a16="http://schemas.microsoft.com/office/drawing/2014/main" id="{0F02AA24-BE29-F6E5-0BEC-33D2D91B022F}"/>
              </a:ext>
            </a:extLst>
          </p:cNvPr>
          <p:cNvSpPr txBox="1"/>
          <p:nvPr/>
        </p:nvSpPr>
        <p:spPr>
          <a:xfrm>
            <a:off x="533110" y="-1015663"/>
            <a:ext cx="4978400" cy="1015663"/>
          </a:xfrm>
          <a:prstGeom prst="rect">
            <a:avLst/>
          </a:prstGeom>
          <a:noFill/>
        </p:spPr>
        <p:txBody>
          <a:bodyPr wrap="square" rtlCol="0">
            <a:spAutoFit/>
          </a:bodyPr>
          <a:lstStyle/>
          <a:p>
            <a:r>
              <a:rPr lang="en-US" sz="6000" u="sng" dirty="0">
                <a:latin typeface="Algerian" panose="04020705040A02060702" pitchFamily="82" charset="0"/>
                <a:cs typeface="Aharoni" panose="02010803020104030203" pitchFamily="2" charset="-79"/>
              </a:rPr>
              <a:t>CONTENTS</a:t>
            </a:r>
          </a:p>
        </p:txBody>
      </p:sp>
      <p:sp>
        <p:nvSpPr>
          <p:cNvPr id="2" name="TextBox 1">
            <a:extLst>
              <a:ext uri="{FF2B5EF4-FFF2-40B4-BE49-F238E27FC236}">
                <a16:creationId xmlns:a16="http://schemas.microsoft.com/office/drawing/2014/main" id="{454305CF-F687-EEDF-F354-6E1C6A4CD89A}"/>
              </a:ext>
            </a:extLst>
          </p:cNvPr>
          <p:cNvSpPr txBox="1"/>
          <p:nvPr/>
        </p:nvSpPr>
        <p:spPr>
          <a:xfrm>
            <a:off x="905741" y="579134"/>
            <a:ext cx="4272396" cy="1015663"/>
          </a:xfrm>
          <a:prstGeom prst="rect">
            <a:avLst/>
          </a:prstGeom>
          <a:noFill/>
        </p:spPr>
        <p:txBody>
          <a:bodyPr wrap="square" rtlCol="0">
            <a:spAutoFit/>
          </a:bodyPr>
          <a:lstStyle/>
          <a:p>
            <a:pPr lvl="0"/>
            <a:r>
              <a:rPr lang="en-US" sz="6000" u="sng" dirty="0">
                <a:latin typeface="Algerian" panose="04020705040A02060702" pitchFamily="82" charset="0"/>
              </a:rPr>
              <a:t>OBJECTIVE</a:t>
            </a:r>
          </a:p>
        </p:txBody>
      </p:sp>
      <p:sp>
        <p:nvSpPr>
          <p:cNvPr id="3" name="TextBox 2">
            <a:extLst>
              <a:ext uri="{FF2B5EF4-FFF2-40B4-BE49-F238E27FC236}">
                <a16:creationId xmlns:a16="http://schemas.microsoft.com/office/drawing/2014/main" id="{19BAC835-DADA-BC5E-5329-1356D6AC93EC}"/>
              </a:ext>
            </a:extLst>
          </p:cNvPr>
          <p:cNvSpPr txBox="1"/>
          <p:nvPr/>
        </p:nvSpPr>
        <p:spPr>
          <a:xfrm>
            <a:off x="241585" y="-918384"/>
            <a:ext cx="5269925" cy="1015663"/>
          </a:xfrm>
          <a:prstGeom prst="rect">
            <a:avLst/>
          </a:prstGeom>
          <a:noFill/>
        </p:spPr>
        <p:txBody>
          <a:bodyPr wrap="square" rtlCol="0">
            <a:spAutoFit/>
          </a:bodyPr>
          <a:lstStyle/>
          <a:p>
            <a:pPr lvl="0"/>
            <a:r>
              <a:rPr lang="en-US" sz="6000" u="sng" dirty="0">
                <a:latin typeface="Algerian" panose="04020705040A02060702" pitchFamily="82" charset="0"/>
              </a:rPr>
              <a:t>INTRODUCTION</a:t>
            </a:r>
          </a:p>
        </p:txBody>
      </p:sp>
      <p:sp>
        <p:nvSpPr>
          <p:cNvPr id="4" name="TextBox 3">
            <a:extLst>
              <a:ext uri="{FF2B5EF4-FFF2-40B4-BE49-F238E27FC236}">
                <a16:creationId xmlns:a16="http://schemas.microsoft.com/office/drawing/2014/main" id="{AC875E8D-D186-B163-5666-2850BA7C6838}"/>
              </a:ext>
            </a:extLst>
          </p:cNvPr>
          <p:cNvSpPr txBox="1"/>
          <p:nvPr/>
        </p:nvSpPr>
        <p:spPr>
          <a:xfrm>
            <a:off x="2918978" y="6488668"/>
            <a:ext cx="2765715" cy="369332"/>
          </a:xfrm>
          <a:prstGeom prst="rect">
            <a:avLst/>
          </a:prstGeom>
          <a:noFill/>
        </p:spPr>
        <p:txBody>
          <a:bodyPr wrap="square" rtlCol="0">
            <a:spAutoFit/>
          </a:bodyPr>
          <a:lstStyle/>
          <a:p>
            <a:pPr lvl="0"/>
            <a:r>
              <a:rPr lang="en-US" dirty="0"/>
              <a:t>MODULES AND SNAPSHOTS</a:t>
            </a:r>
          </a:p>
        </p:txBody>
      </p:sp>
      <p:sp>
        <p:nvSpPr>
          <p:cNvPr id="5" name="TextBox 4">
            <a:extLst>
              <a:ext uri="{FF2B5EF4-FFF2-40B4-BE49-F238E27FC236}">
                <a16:creationId xmlns:a16="http://schemas.microsoft.com/office/drawing/2014/main" id="{1F0BE4EA-D92F-920D-D25C-70EA690EB976}"/>
              </a:ext>
            </a:extLst>
          </p:cNvPr>
          <p:cNvSpPr txBox="1"/>
          <p:nvPr/>
        </p:nvSpPr>
        <p:spPr>
          <a:xfrm>
            <a:off x="5837957" y="6488668"/>
            <a:ext cx="1622716" cy="369332"/>
          </a:xfrm>
          <a:prstGeom prst="rect">
            <a:avLst/>
          </a:prstGeom>
          <a:noFill/>
        </p:spPr>
        <p:txBody>
          <a:bodyPr wrap="square" rtlCol="0">
            <a:spAutoFit/>
          </a:bodyPr>
          <a:lstStyle/>
          <a:p>
            <a:pPr lvl="0"/>
            <a:r>
              <a:rPr lang="en-US" dirty="0"/>
              <a:t>SAMPLE CODE</a:t>
            </a:r>
          </a:p>
        </p:txBody>
      </p:sp>
      <p:sp>
        <p:nvSpPr>
          <p:cNvPr id="6" name="TextBox 5">
            <a:extLst>
              <a:ext uri="{FF2B5EF4-FFF2-40B4-BE49-F238E27FC236}">
                <a16:creationId xmlns:a16="http://schemas.microsoft.com/office/drawing/2014/main" id="{38122DBA-E961-CF64-8F6D-25A70CB24AA8}"/>
              </a:ext>
            </a:extLst>
          </p:cNvPr>
          <p:cNvSpPr txBox="1"/>
          <p:nvPr/>
        </p:nvSpPr>
        <p:spPr>
          <a:xfrm>
            <a:off x="7708320" y="6488668"/>
            <a:ext cx="2807280" cy="369332"/>
          </a:xfrm>
          <a:prstGeom prst="rect">
            <a:avLst/>
          </a:prstGeom>
          <a:noFill/>
        </p:spPr>
        <p:txBody>
          <a:bodyPr wrap="square" rtlCol="0">
            <a:spAutoFit/>
          </a:bodyPr>
          <a:lstStyle/>
          <a:p>
            <a:pPr lvl="0"/>
            <a:r>
              <a:rPr lang="en-US" dirty="0"/>
              <a:t>OUTCOME OF THE PROJECT</a:t>
            </a:r>
          </a:p>
        </p:txBody>
      </p:sp>
      <p:sp>
        <p:nvSpPr>
          <p:cNvPr id="7" name="TextBox 6">
            <a:extLst>
              <a:ext uri="{FF2B5EF4-FFF2-40B4-BE49-F238E27FC236}">
                <a16:creationId xmlns:a16="http://schemas.microsoft.com/office/drawing/2014/main" id="{E5DA412E-5863-7E41-9E99-58F8CE05851A}"/>
              </a:ext>
            </a:extLst>
          </p:cNvPr>
          <p:cNvSpPr txBox="1"/>
          <p:nvPr/>
        </p:nvSpPr>
        <p:spPr>
          <a:xfrm>
            <a:off x="10763248" y="6488668"/>
            <a:ext cx="1539589" cy="369332"/>
          </a:xfrm>
          <a:prstGeom prst="rect">
            <a:avLst/>
          </a:prstGeom>
          <a:noFill/>
        </p:spPr>
        <p:txBody>
          <a:bodyPr wrap="square" rtlCol="0">
            <a:spAutoFit/>
          </a:bodyPr>
          <a:lstStyle/>
          <a:p>
            <a:pPr lvl="0"/>
            <a:r>
              <a:rPr lang="en-US" dirty="0"/>
              <a:t>CONCLUSION</a:t>
            </a:r>
          </a:p>
        </p:txBody>
      </p:sp>
      <p:sp>
        <p:nvSpPr>
          <p:cNvPr id="9" name="TextBox 8">
            <a:extLst>
              <a:ext uri="{FF2B5EF4-FFF2-40B4-BE49-F238E27FC236}">
                <a16:creationId xmlns:a16="http://schemas.microsoft.com/office/drawing/2014/main" id="{792FA0FE-CFCB-7229-C590-C6ACE9BD581C}"/>
              </a:ext>
            </a:extLst>
          </p:cNvPr>
          <p:cNvSpPr txBox="1"/>
          <p:nvPr/>
        </p:nvSpPr>
        <p:spPr>
          <a:xfrm>
            <a:off x="905741" y="1823666"/>
            <a:ext cx="10380518" cy="1285416"/>
          </a:xfrm>
          <a:prstGeom prst="rect">
            <a:avLst/>
          </a:prstGeom>
          <a:noFill/>
        </p:spPr>
        <p:txBody>
          <a:bodyPr wrap="square" rtlCol="0">
            <a:spAutoFit/>
          </a:bodyPr>
          <a:lstStyle/>
          <a:p>
            <a:pPr marL="0" indent="0" algn="just">
              <a:lnSpc>
                <a:spcPct val="150000"/>
              </a:lnSpc>
              <a:buNone/>
            </a:pPr>
            <a:r>
              <a:rPr lang="en-US" cap="none" dirty="0">
                <a:latin typeface="Arial Rounded MT Bold" panose="020F0704030504030204" pitchFamily="34" charset="0"/>
                <a:ea typeface="+mn-lt"/>
                <a:cs typeface="+mn-lt"/>
              </a:rPr>
              <a:t>The overall objective of this project is to establish a system for pharmacy shops  to improve the performance and efficiency of pharmacy shops management.</a:t>
            </a:r>
          </a:p>
          <a:p>
            <a:pPr marL="0" indent="0" algn="just">
              <a:lnSpc>
                <a:spcPct val="150000"/>
              </a:lnSpc>
              <a:buNone/>
            </a:pPr>
            <a:r>
              <a:rPr lang="en-US" cap="none" dirty="0">
                <a:latin typeface="Arial Rounded MT Bold" panose="020F0704030504030204" pitchFamily="34" charset="0"/>
              </a:rPr>
              <a:t>Some specific objectives are:-</a:t>
            </a:r>
          </a:p>
        </p:txBody>
      </p:sp>
      <p:sp>
        <p:nvSpPr>
          <p:cNvPr id="10" name="TextBox 9">
            <a:extLst>
              <a:ext uri="{FF2B5EF4-FFF2-40B4-BE49-F238E27FC236}">
                <a16:creationId xmlns:a16="http://schemas.microsoft.com/office/drawing/2014/main" id="{62B9254D-4438-9B7D-867B-626B9AEA906C}"/>
              </a:ext>
            </a:extLst>
          </p:cNvPr>
          <p:cNvSpPr txBox="1"/>
          <p:nvPr/>
        </p:nvSpPr>
        <p:spPr>
          <a:xfrm>
            <a:off x="905741" y="3303640"/>
            <a:ext cx="10380518" cy="869918"/>
          </a:xfrm>
          <a:prstGeom prst="rect">
            <a:avLst/>
          </a:prstGeom>
          <a:noFill/>
        </p:spPr>
        <p:txBody>
          <a:bodyPr wrap="square" rtlCol="0">
            <a:spAutoFit/>
          </a:bodyPr>
          <a:lstStyle/>
          <a:p>
            <a:pPr marL="285750" indent="-285750" algn="just">
              <a:lnSpc>
                <a:spcPct val="150000"/>
              </a:lnSpc>
              <a:buClr>
                <a:srgbClr val="000000"/>
              </a:buClr>
              <a:buFont typeface="Arial" panose="020B0604020202020204" pitchFamily="34" charset="0"/>
              <a:buChar char="•"/>
            </a:pPr>
            <a:r>
              <a:rPr lang="en-US" dirty="0">
                <a:latin typeface="Arial Rounded MT Bold" panose="020F0704030504030204" pitchFamily="34" charset="0"/>
                <a:ea typeface="+mn-lt"/>
                <a:cs typeface="+mn-lt"/>
              </a:rPr>
              <a:t>To provide optimal drugs inventory management by monitoring the drugs movement in the pharmacy unit.</a:t>
            </a:r>
            <a:endParaRPr lang="en-US" cap="none" dirty="0">
              <a:latin typeface="Arial Rounded MT Bold" panose="020F0704030504030204" pitchFamily="34" charset="0"/>
              <a:cs typeface="Calibri Light" panose="020F0302020204030204"/>
            </a:endParaRPr>
          </a:p>
        </p:txBody>
      </p:sp>
      <p:sp>
        <p:nvSpPr>
          <p:cNvPr id="11" name="TextBox 10">
            <a:extLst>
              <a:ext uri="{FF2B5EF4-FFF2-40B4-BE49-F238E27FC236}">
                <a16:creationId xmlns:a16="http://schemas.microsoft.com/office/drawing/2014/main" id="{FF599A9A-AEC5-D1B7-C1DF-1B6B66A6E262}"/>
              </a:ext>
            </a:extLst>
          </p:cNvPr>
          <p:cNvSpPr txBox="1"/>
          <p:nvPr/>
        </p:nvSpPr>
        <p:spPr>
          <a:xfrm>
            <a:off x="905741" y="4398100"/>
            <a:ext cx="10380518" cy="12854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cap="none" dirty="0">
                <a:latin typeface="Arial Rounded MT Bold" panose="020F0704030504030204" pitchFamily="34" charset="0"/>
                <a:ea typeface="+mn-lt"/>
                <a:cs typeface="+mn-lt"/>
              </a:rPr>
              <a:t>To ensure simple customer management access.</a:t>
            </a:r>
          </a:p>
          <a:p>
            <a:pPr>
              <a:lnSpc>
                <a:spcPct val="150000"/>
              </a:lnSpc>
            </a:pPr>
            <a:endParaRPr lang="en-US" cap="none" dirty="0">
              <a:latin typeface="Arial Rounded MT Bold" panose="020F0704030504030204" pitchFamily="34" charset="0"/>
              <a:ea typeface="+mn-lt"/>
              <a:cs typeface="+mn-lt"/>
            </a:endParaRPr>
          </a:p>
          <a:p>
            <a:pPr marL="285750" indent="-285750">
              <a:lnSpc>
                <a:spcPct val="150000"/>
              </a:lnSpc>
              <a:buFont typeface="Arial" panose="020B0604020202020204" pitchFamily="34" charset="0"/>
              <a:buChar char="•"/>
            </a:pPr>
            <a:r>
              <a:rPr lang="en-US" cap="none" dirty="0">
                <a:latin typeface="Arial Rounded MT Bold" panose="020F0704030504030204" pitchFamily="34" charset="0"/>
                <a:ea typeface="+mn-lt"/>
                <a:cs typeface="+mn-lt"/>
              </a:rPr>
              <a:t>To make printing and invoice creation for clients easily accessible.</a:t>
            </a:r>
          </a:p>
        </p:txBody>
      </p:sp>
    </p:spTree>
    <p:extLst>
      <p:ext uri="{BB962C8B-B14F-4D97-AF65-F5344CB8AC3E}">
        <p14:creationId xmlns:p14="http://schemas.microsoft.com/office/powerpoint/2010/main" val="882240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108" name="TextBox 4">
            <a:extLst>
              <a:ext uri="{FF2B5EF4-FFF2-40B4-BE49-F238E27FC236}">
                <a16:creationId xmlns:a16="http://schemas.microsoft.com/office/drawing/2014/main" id="{0F02AA24-BE29-F6E5-0BEC-33D2D91B022F}"/>
              </a:ext>
            </a:extLst>
          </p:cNvPr>
          <p:cNvSpPr txBox="1"/>
          <p:nvPr/>
        </p:nvSpPr>
        <p:spPr>
          <a:xfrm>
            <a:off x="533110" y="-1015663"/>
            <a:ext cx="4978400" cy="1015663"/>
          </a:xfrm>
          <a:prstGeom prst="rect">
            <a:avLst/>
          </a:prstGeom>
          <a:noFill/>
        </p:spPr>
        <p:txBody>
          <a:bodyPr wrap="square" rtlCol="0">
            <a:spAutoFit/>
          </a:bodyPr>
          <a:lstStyle/>
          <a:p>
            <a:r>
              <a:rPr lang="en-US" sz="6000" u="sng" dirty="0">
                <a:latin typeface="Algerian" panose="04020705040A02060702" pitchFamily="82" charset="0"/>
                <a:cs typeface="Aharoni" panose="02010803020104030203" pitchFamily="2" charset="-79"/>
              </a:rPr>
              <a:t>CONTENTS</a:t>
            </a:r>
          </a:p>
        </p:txBody>
      </p:sp>
      <p:sp>
        <p:nvSpPr>
          <p:cNvPr id="2" name="TextBox 1">
            <a:extLst>
              <a:ext uri="{FF2B5EF4-FFF2-40B4-BE49-F238E27FC236}">
                <a16:creationId xmlns:a16="http://schemas.microsoft.com/office/drawing/2014/main" id="{454305CF-F687-EEDF-F354-6E1C6A4CD89A}"/>
              </a:ext>
            </a:extLst>
          </p:cNvPr>
          <p:cNvSpPr txBox="1"/>
          <p:nvPr/>
        </p:nvSpPr>
        <p:spPr>
          <a:xfrm>
            <a:off x="241585" y="-1023639"/>
            <a:ext cx="4272396" cy="1015663"/>
          </a:xfrm>
          <a:prstGeom prst="rect">
            <a:avLst/>
          </a:prstGeom>
          <a:noFill/>
        </p:spPr>
        <p:txBody>
          <a:bodyPr wrap="square" rtlCol="0">
            <a:spAutoFit/>
          </a:bodyPr>
          <a:lstStyle/>
          <a:p>
            <a:pPr lvl="0"/>
            <a:r>
              <a:rPr lang="en-US" sz="6000" u="sng" dirty="0">
                <a:latin typeface="Algerian" panose="04020705040A02060702" pitchFamily="82" charset="0"/>
              </a:rPr>
              <a:t>OBJECTIVE</a:t>
            </a:r>
          </a:p>
        </p:txBody>
      </p:sp>
      <p:sp>
        <p:nvSpPr>
          <p:cNvPr id="3" name="TextBox 2">
            <a:extLst>
              <a:ext uri="{FF2B5EF4-FFF2-40B4-BE49-F238E27FC236}">
                <a16:creationId xmlns:a16="http://schemas.microsoft.com/office/drawing/2014/main" id="{19BAC835-DADA-BC5E-5329-1356D6AC93EC}"/>
              </a:ext>
            </a:extLst>
          </p:cNvPr>
          <p:cNvSpPr txBox="1"/>
          <p:nvPr/>
        </p:nvSpPr>
        <p:spPr>
          <a:xfrm>
            <a:off x="241585" y="-918384"/>
            <a:ext cx="5269925" cy="1015663"/>
          </a:xfrm>
          <a:prstGeom prst="rect">
            <a:avLst/>
          </a:prstGeom>
          <a:noFill/>
        </p:spPr>
        <p:txBody>
          <a:bodyPr wrap="square" rtlCol="0">
            <a:spAutoFit/>
          </a:bodyPr>
          <a:lstStyle/>
          <a:p>
            <a:pPr lvl="0"/>
            <a:r>
              <a:rPr lang="en-US" sz="6000" u="sng" dirty="0">
                <a:latin typeface="Algerian" panose="04020705040A02060702" pitchFamily="82" charset="0"/>
              </a:rPr>
              <a:t>INTRODUCTION</a:t>
            </a:r>
          </a:p>
        </p:txBody>
      </p:sp>
      <p:sp>
        <p:nvSpPr>
          <p:cNvPr id="4" name="TextBox 3">
            <a:extLst>
              <a:ext uri="{FF2B5EF4-FFF2-40B4-BE49-F238E27FC236}">
                <a16:creationId xmlns:a16="http://schemas.microsoft.com/office/drawing/2014/main" id="{AC875E8D-D186-B163-5666-2850BA7C6838}"/>
              </a:ext>
            </a:extLst>
          </p:cNvPr>
          <p:cNvSpPr txBox="1"/>
          <p:nvPr/>
        </p:nvSpPr>
        <p:spPr>
          <a:xfrm>
            <a:off x="1292799" y="510682"/>
            <a:ext cx="9993460" cy="1015663"/>
          </a:xfrm>
          <a:prstGeom prst="rect">
            <a:avLst/>
          </a:prstGeom>
          <a:noFill/>
        </p:spPr>
        <p:txBody>
          <a:bodyPr wrap="square" rtlCol="0">
            <a:spAutoFit/>
          </a:bodyPr>
          <a:lstStyle/>
          <a:p>
            <a:pPr lvl="0"/>
            <a:r>
              <a:rPr lang="en-US" sz="6000" u="sng" dirty="0">
                <a:latin typeface="Algerian" panose="04020705040A02060702" pitchFamily="82" charset="0"/>
              </a:rPr>
              <a:t>MODULES AND SNAPSHOTS</a:t>
            </a:r>
          </a:p>
        </p:txBody>
      </p:sp>
      <p:sp>
        <p:nvSpPr>
          <p:cNvPr id="5" name="TextBox 4">
            <a:extLst>
              <a:ext uri="{FF2B5EF4-FFF2-40B4-BE49-F238E27FC236}">
                <a16:creationId xmlns:a16="http://schemas.microsoft.com/office/drawing/2014/main" id="{1F0BE4EA-D92F-920D-D25C-70EA690EB976}"/>
              </a:ext>
            </a:extLst>
          </p:cNvPr>
          <p:cNvSpPr txBox="1"/>
          <p:nvPr/>
        </p:nvSpPr>
        <p:spPr>
          <a:xfrm>
            <a:off x="3888794" y="6488668"/>
            <a:ext cx="1622716" cy="369332"/>
          </a:xfrm>
          <a:prstGeom prst="rect">
            <a:avLst/>
          </a:prstGeom>
          <a:noFill/>
        </p:spPr>
        <p:txBody>
          <a:bodyPr wrap="square" rtlCol="0">
            <a:spAutoFit/>
          </a:bodyPr>
          <a:lstStyle/>
          <a:p>
            <a:pPr lvl="0"/>
            <a:r>
              <a:rPr lang="en-US" dirty="0"/>
              <a:t>SAMPLE CODE</a:t>
            </a:r>
          </a:p>
        </p:txBody>
      </p:sp>
      <p:sp>
        <p:nvSpPr>
          <p:cNvPr id="6" name="TextBox 5">
            <a:extLst>
              <a:ext uri="{FF2B5EF4-FFF2-40B4-BE49-F238E27FC236}">
                <a16:creationId xmlns:a16="http://schemas.microsoft.com/office/drawing/2014/main" id="{38122DBA-E961-CF64-8F6D-25A70CB24AA8}"/>
              </a:ext>
            </a:extLst>
          </p:cNvPr>
          <p:cNvSpPr txBox="1"/>
          <p:nvPr/>
        </p:nvSpPr>
        <p:spPr>
          <a:xfrm>
            <a:off x="6680492" y="6488668"/>
            <a:ext cx="2807280" cy="369332"/>
          </a:xfrm>
          <a:prstGeom prst="rect">
            <a:avLst/>
          </a:prstGeom>
          <a:noFill/>
        </p:spPr>
        <p:txBody>
          <a:bodyPr wrap="square" rtlCol="0">
            <a:spAutoFit/>
          </a:bodyPr>
          <a:lstStyle/>
          <a:p>
            <a:pPr lvl="0"/>
            <a:r>
              <a:rPr lang="en-US" dirty="0"/>
              <a:t>OUTCOME OF THE PROJECT</a:t>
            </a:r>
          </a:p>
        </p:txBody>
      </p:sp>
      <p:sp>
        <p:nvSpPr>
          <p:cNvPr id="7" name="TextBox 6">
            <a:extLst>
              <a:ext uri="{FF2B5EF4-FFF2-40B4-BE49-F238E27FC236}">
                <a16:creationId xmlns:a16="http://schemas.microsoft.com/office/drawing/2014/main" id="{E5DA412E-5863-7E41-9E99-58F8CE05851A}"/>
              </a:ext>
            </a:extLst>
          </p:cNvPr>
          <p:cNvSpPr txBox="1"/>
          <p:nvPr/>
        </p:nvSpPr>
        <p:spPr>
          <a:xfrm>
            <a:off x="10516464" y="6488668"/>
            <a:ext cx="1539589" cy="369332"/>
          </a:xfrm>
          <a:prstGeom prst="rect">
            <a:avLst/>
          </a:prstGeom>
          <a:noFill/>
        </p:spPr>
        <p:txBody>
          <a:bodyPr wrap="square" rtlCol="0">
            <a:spAutoFit/>
          </a:bodyPr>
          <a:lstStyle/>
          <a:p>
            <a:pPr lvl="0"/>
            <a:r>
              <a:rPr lang="en-US" dirty="0"/>
              <a:t>CONCLUSION</a:t>
            </a:r>
          </a:p>
        </p:txBody>
      </p:sp>
      <p:sp>
        <p:nvSpPr>
          <p:cNvPr id="9" name="TextBox 8">
            <a:extLst>
              <a:ext uri="{FF2B5EF4-FFF2-40B4-BE49-F238E27FC236}">
                <a16:creationId xmlns:a16="http://schemas.microsoft.com/office/drawing/2014/main" id="{792FA0FE-CFCB-7229-C590-C6ACE9BD581C}"/>
              </a:ext>
            </a:extLst>
          </p:cNvPr>
          <p:cNvSpPr txBox="1"/>
          <p:nvPr/>
        </p:nvSpPr>
        <p:spPr>
          <a:xfrm>
            <a:off x="1351106" y="2336940"/>
            <a:ext cx="1671204" cy="454420"/>
          </a:xfrm>
          <a:prstGeom prst="rect">
            <a:avLst/>
          </a:prstGeom>
          <a:noFill/>
        </p:spPr>
        <p:txBody>
          <a:bodyPr wrap="square" rtlCol="0">
            <a:spAutoFit/>
          </a:bodyPr>
          <a:lstStyle/>
          <a:p>
            <a:pPr marL="0" indent="0" algn="just">
              <a:lnSpc>
                <a:spcPct val="150000"/>
              </a:lnSpc>
              <a:buNone/>
            </a:pPr>
            <a:r>
              <a:rPr lang="en-US" cap="none" dirty="0">
                <a:latin typeface="Arial Rounded MT Bold" panose="020F0704030504030204" pitchFamily="34" charset="0"/>
                <a:ea typeface="+mn-lt"/>
                <a:cs typeface="+mn-lt"/>
              </a:rPr>
              <a:t>1. LOGIN</a:t>
            </a:r>
            <a:endParaRPr lang="en-US" cap="none" dirty="0">
              <a:latin typeface="Arial Rounded MT Bold" panose="020F0704030504030204" pitchFamily="34" charset="0"/>
            </a:endParaRPr>
          </a:p>
        </p:txBody>
      </p:sp>
      <p:sp>
        <p:nvSpPr>
          <p:cNvPr id="10" name="TextBox 9">
            <a:extLst>
              <a:ext uri="{FF2B5EF4-FFF2-40B4-BE49-F238E27FC236}">
                <a16:creationId xmlns:a16="http://schemas.microsoft.com/office/drawing/2014/main" id="{62B9254D-4438-9B7D-867B-626B9AEA906C}"/>
              </a:ext>
            </a:extLst>
          </p:cNvPr>
          <p:cNvSpPr txBox="1"/>
          <p:nvPr/>
        </p:nvSpPr>
        <p:spPr>
          <a:xfrm>
            <a:off x="-10439399" y="3282858"/>
            <a:ext cx="10380518" cy="869918"/>
          </a:xfrm>
          <a:prstGeom prst="rect">
            <a:avLst/>
          </a:prstGeom>
          <a:noFill/>
        </p:spPr>
        <p:txBody>
          <a:bodyPr wrap="square" rtlCol="0">
            <a:spAutoFit/>
          </a:bodyPr>
          <a:lstStyle/>
          <a:p>
            <a:pPr marL="285750" indent="-285750" algn="just">
              <a:lnSpc>
                <a:spcPct val="150000"/>
              </a:lnSpc>
              <a:buClr>
                <a:srgbClr val="000000"/>
              </a:buClr>
              <a:buFont typeface="Arial" panose="020B0604020202020204" pitchFamily="34" charset="0"/>
              <a:buChar char="•"/>
            </a:pPr>
            <a:r>
              <a:rPr lang="en-US" dirty="0">
                <a:latin typeface="Arial Rounded MT Bold" panose="020F0704030504030204" pitchFamily="34" charset="0"/>
                <a:ea typeface="+mn-lt"/>
                <a:cs typeface="+mn-lt"/>
              </a:rPr>
              <a:t>To provide optimal drugs inventory management by monitoring the drugs movement in the pharmacy unit.</a:t>
            </a:r>
            <a:endParaRPr lang="en-US" cap="none" dirty="0">
              <a:latin typeface="Arial Rounded MT Bold" panose="020F0704030504030204" pitchFamily="34" charset="0"/>
              <a:cs typeface="Calibri Light" panose="020F0302020204030204"/>
            </a:endParaRPr>
          </a:p>
        </p:txBody>
      </p:sp>
      <p:sp>
        <p:nvSpPr>
          <p:cNvPr id="11" name="TextBox 10">
            <a:extLst>
              <a:ext uri="{FF2B5EF4-FFF2-40B4-BE49-F238E27FC236}">
                <a16:creationId xmlns:a16="http://schemas.microsoft.com/office/drawing/2014/main" id="{FF599A9A-AEC5-D1B7-C1DF-1B6B66A6E262}"/>
              </a:ext>
            </a:extLst>
          </p:cNvPr>
          <p:cNvSpPr txBox="1"/>
          <p:nvPr/>
        </p:nvSpPr>
        <p:spPr>
          <a:xfrm>
            <a:off x="-10439399" y="4398100"/>
            <a:ext cx="10380518" cy="12854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cap="none" dirty="0">
                <a:latin typeface="Arial Rounded MT Bold" panose="020F0704030504030204" pitchFamily="34" charset="0"/>
                <a:ea typeface="+mn-lt"/>
                <a:cs typeface="+mn-lt"/>
              </a:rPr>
              <a:t>To ensure simple customer management access.</a:t>
            </a:r>
          </a:p>
          <a:p>
            <a:pPr>
              <a:lnSpc>
                <a:spcPct val="150000"/>
              </a:lnSpc>
            </a:pPr>
            <a:endParaRPr lang="en-US" cap="none" dirty="0">
              <a:latin typeface="Arial Rounded MT Bold" panose="020F0704030504030204" pitchFamily="34" charset="0"/>
              <a:ea typeface="+mn-lt"/>
              <a:cs typeface="+mn-lt"/>
            </a:endParaRPr>
          </a:p>
          <a:p>
            <a:pPr marL="285750" indent="-285750">
              <a:lnSpc>
                <a:spcPct val="150000"/>
              </a:lnSpc>
              <a:buFont typeface="Arial" panose="020B0604020202020204" pitchFamily="34" charset="0"/>
              <a:buChar char="•"/>
            </a:pPr>
            <a:r>
              <a:rPr lang="en-US" cap="none" dirty="0">
                <a:latin typeface="Arial Rounded MT Bold" panose="020F0704030504030204" pitchFamily="34" charset="0"/>
                <a:ea typeface="+mn-lt"/>
                <a:cs typeface="+mn-lt"/>
              </a:rPr>
              <a:t>To make printing and invoice creation for clients easily accessible.</a:t>
            </a:r>
          </a:p>
        </p:txBody>
      </p:sp>
      <p:sp>
        <p:nvSpPr>
          <p:cNvPr id="8" name="TextBox 7">
            <a:extLst>
              <a:ext uri="{FF2B5EF4-FFF2-40B4-BE49-F238E27FC236}">
                <a16:creationId xmlns:a16="http://schemas.microsoft.com/office/drawing/2014/main" id="{A7B6C0CE-52D8-35EE-9A0D-F72F277821A3}"/>
              </a:ext>
            </a:extLst>
          </p:cNvPr>
          <p:cNvSpPr txBox="1"/>
          <p:nvPr/>
        </p:nvSpPr>
        <p:spPr>
          <a:xfrm>
            <a:off x="1351106" y="3417777"/>
            <a:ext cx="1671204" cy="454420"/>
          </a:xfrm>
          <a:prstGeom prst="rect">
            <a:avLst/>
          </a:prstGeom>
          <a:noFill/>
        </p:spPr>
        <p:txBody>
          <a:bodyPr wrap="square" rtlCol="0">
            <a:spAutoFit/>
          </a:bodyPr>
          <a:lstStyle/>
          <a:p>
            <a:pPr marL="0" indent="0" algn="just">
              <a:lnSpc>
                <a:spcPct val="150000"/>
              </a:lnSpc>
              <a:buNone/>
            </a:pPr>
            <a:r>
              <a:rPr lang="en-US" dirty="0">
                <a:latin typeface="Arial Rounded MT Bold" panose="020F0704030504030204" pitchFamily="34" charset="0"/>
                <a:ea typeface="+mn-lt"/>
                <a:cs typeface="+mn-lt"/>
              </a:rPr>
              <a:t>3</a:t>
            </a:r>
            <a:r>
              <a:rPr lang="en-US" cap="none" dirty="0">
                <a:latin typeface="Arial Rounded MT Bold" panose="020F0704030504030204" pitchFamily="34" charset="0"/>
                <a:ea typeface="+mn-lt"/>
                <a:cs typeface="+mn-lt"/>
              </a:rPr>
              <a:t>. </a:t>
            </a:r>
            <a:r>
              <a:rPr lang="en-US" dirty="0">
                <a:latin typeface="Arial Rounded MT Bold" panose="020F0704030504030204" pitchFamily="34" charset="0"/>
                <a:ea typeface="+mn-lt"/>
                <a:cs typeface="+mn-lt"/>
              </a:rPr>
              <a:t>ADD USER</a:t>
            </a:r>
            <a:endParaRPr lang="en-US" cap="none" dirty="0">
              <a:latin typeface="Arial Rounded MT Bold" panose="020F0704030504030204" pitchFamily="34" charset="0"/>
            </a:endParaRPr>
          </a:p>
        </p:txBody>
      </p:sp>
      <p:sp>
        <p:nvSpPr>
          <p:cNvPr id="12" name="TextBox 11">
            <a:extLst>
              <a:ext uri="{FF2B5EF4-FFF2-40B4-BE49-F238E27FC236}">
                <a16:creationId xmlns:a16="http://schemas.microsoft.com/office/drawing/2014/main" id="{5BED85A0-4BEA-F2EA-9674-6138EDF423BE}"/>
              </a:ext>
            </a:extLst>
          </p:cNvPr>
          <p:cNvSpPr txBox="1"/>
          <p:nvPr/>
        </p:nvSpPr>
        <p:spPr>
          <a:xfrm>
            <a:off x="6229076" y="4496043"/>
            <a:ext cx="2382175" cy="454420"/>
          </a:xfrm>
          <a:prstGeom prst="rect">
            <a:avLst/>
          </a:prstGeom>
          <a:noFill/>
        </p:spPr>
        <p:txBody>
          <a:bodyPr wrap="square" rtlCol="0">
            <a:spAutoFit/>
          </a:bodyPr>
          <a:lstStyle/>
          <a:p>
            <a:pPr marL="0" indent="0" algn="just">
              <a:lnSpc>
                <a:spcPct val="150000"/>
              </a:lnSpc>
              <a:buNone/>
            </a:pPr>
            <a:r>
              <a:rPr lang="en-US" dirty="0">
                <a:latin typeface="Arial Rounded MT Bold" panose="020F0704030504030204" pitchFamily="34" charset="0"/>
                <a:ea typeface="+mn-lt"/>
                <a:cs typeface="+mn-lt"/>
              </a:rPr>
              <a:t>11</a:t>
            </a:r>
            <a:r>
              <a:rPr lang="en-US" cap="none" dirty="0">
                <a:latin typeface="Arial Rounded MT Bold" panose="020F0704030504030204" pitchFamily="34" charset="0"/>
                <a:ea typeface="+mn-lt"/>
                <a:cs typeface="+mn-lt"/>
              </a:rPr>
              <a:t>. </a:t>
            </a:r>
            <a:r>
              <a:rPr lang="en-US" dirty="0">
                <a:latin typeface="Arial Rounded MT Bold" panose="020F0704030504030204" pitchFamily="34" charset="0"/>
                <a:ea typeface="+mn-lt"/>
                <a:cs typeface="+mn-lt"/>
              </a:rPr>
              <a:t>SELL MEDICINE</a:t>
            </a:r>
            <a:endParaRPr lang="en-US" cap="none" dirty="0">
              <a:latin typeface="Arial Rounded MT Bold" panose="020F0704030504030204" pitchFamily="34" charset="0"/>
            </a:endParaRPr>
          </a:p>
        </p:txBody>
      </p:sp>
      <p:sp>
        <p:nvSpPr>
          <p:cNvPr id="13" name="TextBox 12">
            <a:extLst>
              <a:ext uri="{FF2B5EF4-FFF2-40B4-BE49-F238E27FC236}">
                <a16:creationId xmlns:a16="http://schemas.microsoft.com/office/drawing/2014/main" id="{C456F10F-27D2-7FD9-19F5-0BE1F4014EC1}"/>
              </a:ext>
            </a:extLst>
          </p:cNvPr>
          <p:cNvSpPr txBox="1"/>
          <p:nvPr/>
        </p:nvSpPr>
        <p:spPr>
          <a:xfrm>
            <a:off x="6229076" y="2853892"/>
            <a:ext cx="2463104" cy="454420"/>
          </a:xfrm>
          <a:prstGeom prst="rect">
            <a:avLst/>
          </a:prstGeom>
          <a:noFill/>
        </p:spPr>
        <p:txBody>
          <a:bodyPr wrap="square" rtlCol="0">
            <a:spAutoFit/>
          </a:bodyPr>
          <a:lstStyle/>
          <a:p>
            <a:pPr marL="0" indent="0" algn="just">
              <a:lnSpc>
                <a:spcPct val="150000"/>
              </a:lnSpc>
              <a:buNone/>
            </a:pPr>
            <a:r>
              <a:rPr lang="en-US" cap="none" dirty="0">
                <a:latin typeface="Arial Rounded MT Bold" panose="020F0704030504030204" pitchFamily="34" charset="0"/>
                <a:ea typeface="+mn-lt"/>
                <a:cs typeface="+mn-lt"/>
              </a:rPr>
              <a:t>8. </a:t>
            </a:r>
            <a:r>
              <a:rPr lang="en-US" dirty="0">
                <a:latin typeface="Arial Rounded MT Bold" panose="020F0704030504030204" pitchFamily="34" charset="0"/>
                <a:ea typeface="+mn-lt"/>
                <a:cs typeface="+mn-lt"/>
              </a:rPr>
              <a:t>ADD MEDICINE</a:t>
            </a:r>
            <a:endParaRPr lang="en-US" cap="none" dirty="0">
              <a:latin typeface="Arial Rounded MT Bold" panose="020F0704030504030204" pitchFamily="34" charset="0"/>
            </a:endParaRPr>
          </a:p>
        </p:txBody>
      </p:sp>
      <p:sp>
        <p:nvSpPr>
          <p:cNvPr id="14" name="TextBox 13">
            <a:extLst>
              <a:ext uri="{FF2B5EF4-FFF2-40B4-BE49-F238E27FC236}">
                <a16:creationId xmlns:a16="http://schemas.microsoft.com/office/drawing/2014/main" id="{05ECC2C0-7334-C1AF-6E75-68161818B91F}"/>
              </a:ext>
            </a:extLst>
          </p:cNvPr>
          <p:cNvSpPr txBox="1"/>
          <p:nvPr/>
        </p:nvSpPr>
        <p:spPr>
          <a:xfrm>
            <a:off x="1351106" y="4540405"/>
            <a:ext cx="2382176" cy="454420"/>
          </a:xfrm>
          <a:prstGeom prst="rect">
            <a:avLst/>
          </a:prstGeom>
          <a:noFill/>
        </p:spPr>
        <p:txBody>
          <a:bodyPr wrap="square" rtlCol="0">
            <a:spAutoFit/>
          </a:bodyPr>
          <a:lstStyle/>
          <a:p>
            <a:pPr marL="0" indent="0" algn="just">
              <a:lnSpc>
                <a:spcPct val="150000"/>
              </a:lnSpc>
              <a:buNone/>
            </a:pPr>
            <a:r>
              <a:rPr lang="en-US" dirty="0">
                <a:latin typeface="Arial Rounded MT Bold" panose="020F0704030504030204" pitchFamily="34" charset="0"/>
                <a:ea typeface="+mn-lt"/>
                <a:cs typeface="+mn-lt"/>
              </a:rPr>
              <a:t>5</a:t>
            </a:r>
            <a:r>
              <a:rPr lang="en-US" cap="none" dirty="0">
                <a:latin typeface="Arial Rounded MT Bold" panose="020F0704030504030204" pitchFamily="34" charset="0"/>
                <a:ea typeface="+mn-lt"/>
                <a:cs typeface="+mn-lt"/>
              </a:rPr>
              <a:t>. UPDATE USER</a:t>
            </a:r>
            <a:endParaRPr lang="en-US" cap="none" dirty="0">
              <a:latin typeface="Arial Rounded MT Bold" panose="020F0704030504030204" pitchFamily="34" charset="0"/>
            </a:endParaRPr>
          </a:p>
        </p:txBody>
      </p:sp>
      <p:sp>
        <p:nvSpPr>
          <p:cNvPr id="15" name="TextBox 14">
            <a:extLst>
              <a:ext uri="{FF2B5EF4-FFF2-40B4-BE49-F238E27FC236}">
                <a16:creationId xmlns:a16="http://schemas.microsoft.com/office/drawing/2014/main" id="{1E484F7B-7E68-64C6-BFFF-E8EE7EFE49A8}"/>
              </a:ext>
            </a:extLst>
          </p:cNvPr>
          <p:cNvSpPr txBox="1"/>
          <p:nvPr/>
        </p:nvSpPr>
        <p:spPr>
          <a:xfrm>
            <a:off x="6229075" y="2338203"/>
            <a:ext cx="3570151" cy="454420"/>
          </a:xfrm>
          <a:prstGeom prst="rect">
            <a:avLst/>
          </a:prstGeom>
          <a:noFill/>
        </p:spPr>
        <p:txBody>
          <a:bodyPr wrap="square" rtlCol="0">
            <a:spAutoFit/>
          </a:bodyPr>
          <a:lstStyle/>
          <a:p>
            <a:pPr marL="0" indent="0" algn="just">
              <a:lnSpc>
                <a:spcPct val="150000"/>
              </a:lnSpc>
              <a:buNone/>
            </a:pPr>
            <a:r>
              <a:rPr lang="en-US" cap="none" dirty="0">
                <a:latin typeface="Arial Rounded MT Bold" panose="020F0704030504030204" pitchFamily="34" charset="0"/>
                <a:ea typeface="+mn-lt"/>
                <a:cs typeface="+mn-lt"/>
              </a:rPr>
              <a:t>7. DASHBOARD (Pharmacist)</a:t>
            </a:r>
            <a:endParaRPr lang="en-US" cap="none" dirty="0">
              <a:latin typeface="Arial Rounded MT Bold" panose="020F0704030504030204" pitchFamily="34" charset="0"/>
            </a:endParaRPr>
          </a:p>
        </p:txBody>
      </p:sp>
      <p:sp>
        <p:nvSpPr>
          <p:cNvPr id="16" name="TextBox 15">
            <a:extLst>
              <a:ext uri="{FF2B5EF4-FFF2-40B4-BE49-F238E27FC236}">
                <a16:creationId xmlns:a16="http://schemas.microsoft.com/office/drawing/2014/main" id="{B8C7EB32-A342-9FE6-AE32-144A0E34CB97}"/>
              </a:ext>
            </a:extLst>
          </p:cNvPr>
          <p:cNvSpPr txBox="1"/>
          <p:nvPr/>
        </p:nvSpPr>
        <p:spPr>
          <a:xfrm>
            <a:off x="1351106" y="5057357"/>
            <a:ext cx="1849918" cy="454420"/>
          </a:xfrm>
          <a:prstGeom prst="rect">
            <a:avLst/>
          </a:prstGeom>
          <a:noFill/>
        </p:spPr>
        <p:txBody>
          <a:bodyPr wrap="square" rtlCol="0">
            <a:spAutoFit/>
          </a:bodyPr>
          <a:lstStyle/>
          <a:p>
            <a:pPr marL="0" indent="0" algn="just">
              <a:lnSpc>
                <a:spcPct val="150000"/>
              </a:lnSpc>
              <a:buNone/>
            </a:pPr>
            <a:r>
              <a:rPr lang="en-US" dirty="0">
                <a:latin typeface="Arial Rounded MT Bold" panose="020F0704030504030204" pitchFamily="34" charset="0"/>
                <a:ea typeface="+mn-lt"/>
                <a:cs typeface="+mn-lt"/>
              </a:rPr>
              <a:t>6</a:t>
            </a:r>
            <a:r>
              <a:rPr lang="en-US" cap="none" dirty="0">
                <a:latin typeface="Arial Rounded MT Bold" panose="020F0704030504030204" pitchFamily="34" charset="0"/>
                <a:ea typeface="+mn-lt"/>
                <a:cs typeface="+mn-lt"/>
              </a:rPr>
              <a:t>. VIEW USER</a:t>
            </a:r>
            <a:endParaRPr lang="en-US" cap="none" dirty="0">
              <a:latin typeface="Arial Rounded MT Bold" panose="020F0704030504030204" pitchFamily="34" charset="0"/>
            </a:endParaRPr>
          </a:p>
        </p:txBody>
      </p:sp>
      <p:sp>
        <p:nvSpPr>
          <p:cNvPr id="17" name="TextBox 16">
            <a:extLst>
              <a:ext uri="{FF2B5EF4-FFF2-40B4-BE49-F238E27FC236}">
                <a16:creationId xmlns:a16="http://schemas.microsoft.com/office/drawing/2014/main" id="{AB70554A-5B9B-1651-C448-66426269B818}"/>
              </a:ext>
            </a:extLst>
          </p:cNvPr>
          <p:cNvSpPr txBox="1"/>
          <p:nvPr/>
        </p:nvSpPr>
        <p:spPr>
          <a:xfrm>
            <a:off x="1351106" y="3979091"/>
            <a:ext cx="1671204" cy="454420"/>
          </a:xfrm>
          <a:prstGeom prst="rect">
            <a:avLst/>
          </a:prstGeom>
          <a:noFill/>
        </p:spPr>
        <p:txBody>
          <a:bodyPr wrap="square" rtlCol="0">
            <a:spAutoFit/>
          </a:bodyPr>
          <a:lstStyle/>
          <a:p>
            <a:pPr marL="0" indent="0" algn="just">
              <a:lnSpc>
                <a:spcPct val="150000"/>
              </a:lnSpc>
              <a:buNone/>
            </a:pPr>
            <a:r>
              <a:rPr lang="en-US" dirty="0">
                <a:latin typeface="Arial Rounded MT Bold" panose="020F0704030504030204" pitchFamily="34" charset="0"/>
                <a:ea typeface="+mn-lt"/>
                <a:cs typeface="+mn-lt"/>
              </a:rPr>
              <a:t>4</a:t>
            </a:r>
            <a:r>
              <a:rPr lang="en-US" cap="none" dirty="0">
                <a:latin typeface="Arial Rounded MT Bold" panose="020F0704030504030204" pitchFamily="34" charset="0"/>
                <a:ea typeface="+mn-lt"/>
                <a:cs typeface="+mn-lt"/>
              </a:rPr>
              <a:t>. PROFILE</a:t>
            </a:r>
            <a:endParaRPr lang="en-US" cap="none" dirty="0">
              <a:latin typeface="Arial Rounded MT Bold" panose="020F0704030504030204" pitchFamily="34" charset="0"/>
            </a:endParaRPr>
          </a:p>
        </p:txBody>
      </p:sp>
      <p:sp>
        <p:nvSpPr>
          <p:cNvPr id="18" name="TextBox 17">
            <a:extLst>
              <a:ext uri="{FF2B5EF4-FFF2-40B4-BE49-F238E27FC236}">
                <a16:creationId xmlns:a16="http://schemas.microsoft.com/office/drawing/2014/main" id="{AFDA7B71-33EC-C7A4-5754-251F12A31181}"/>
              </a:ext>
            </a:extLst>
          </p:cNvPr>
          <p:cNvSpPr txBox="1"/>
          <p:nvPr/>
        </p:nvSpPr>
        <p:spPr>
          <a:xfrm>
            <a:off x="6229076" y="5057357"/>
            <a:ext cx="1849918" cy="454420"/>
          </a:xfrm>
          <a:prstGeom prst="rect">
            <a:avLst/>
          </a:prstGeom>
          <a:noFill/>
        </p:spPr>
        <p:txBody>
          <a:bodyPr wrap="square" rtlCol="0">
            <a:spAutoFit/>
          </a:bodyPr>
          <a:lstStyle/>
          <a:p>
            <a:pPr marL="0" indent="0" algn="just">
              <a:lnSpc>
                <a:spcPct val="150000"/>
              </a:lnSpc>
              <a:buNone/>
            </a:pPr>
            <a:r>
              <a:rPr lang="en-US" cap="none" dirty="0">
                <a:latin typeface="Arial Rounded MT Bold" panose="020F0704030504030204" pitchFamily="34" charset="0"/>
                <a:ea typeface="+mn-lt"/>
                <a:cs typeface="+mn-lt"/>
              </a:rPr>
              <a:t>12. </a:t>
            </a:r>
            <a:r>
              <a:rPr lang="en-US" dirty="0">
                <a:latin typeface="Arial Rounded MT Bold" panose="020F0704030504030204" pitchFamily="34" charset="0"/>
                <a:ea typeface="+mn-lt"/>
                <a:cs typeface="+mn-lt"/>
              </a:rPr>
              <a:t>VIEW BILL</a:t>
            </a:r>
            <a:endParaRPr lang="en-US" cap="none" dirty="0">
              <a:latin typeface="Arial Rounded MT Bold" panose="020F0704030504030204" pitchFamily="34" charset="0"/>
            </a:endParaRPr>
          </a:p>
        </p:txBody>
      </p:sp>
      <p:sp>
        <p:nvSpPr>
          <p:cNvPr id="19" name="TextBox 18">
            <a:extLst>
              <a:ext uri="{FF2B5EF4-FFF2-40B4-BE49-F238E27FC236}">
                <a16:creationId xmlns:a16="http://schemas.microsoft.com/office/drawing/2014/main" id="{9888444F-B65A-53F2-5888-69C39C2427B3}"/>
              </a:ext>
            </a:extLst>
          </p:cNvPr>
          <p:cNvSpPr txBox="1"/>
          <p:nvPr/>
        </p:nvSpPr>
        <p:spPr>
          <a:xfrm>
            <a:off x="6232429" y="3370844"/>
            <a:ext cx="2352174" cy="454420"/>
          </a:xfrm>
          <a:prstGeom prst="rect">
            <a:avLst/>
          </a:prstGeom>
          <a:noFill/>
        </p:spPr>
        <p:txBody>
          <a:bodyPr wrap="square" rtlCol="0">
            <a:spAutoFit/>
          </a:bodyPr>
          <a:lstStyle/>
          <a:p>
            <a:pPr marL="0" indent="0" algn="just">
              <a:lnSpc>
                <a:spcPct val="150000"/>
              </a:lnSpc>
              <a:buNone/>
            </a:pPr>
            <a:r>
              <a:rPr lang="en-US" cap="none" dirty="0">
                <a:latin typeface="Arial Rounded MT Bold" panose="020F0704030504030204" pitchFamily="34" charset="0"/>
                <a:ea typeface="+mn-lt"/>
                <a:cs typeface="+mn-lt"/>
              </a:rPr>
              <a:t>9. VIEW MEDICINE</a:t>
            </a:r>
            <a:endParaRPr lang="en-US" cap="none" dirty="0">
              <a:latin typeface="Arial Rounded MT Bold" panose="020F0704030504030204" pitchFamily="34" charset="0"/>
            </a:endParaRPr>
          </a:p>
        </p:txBody>
      </p:sp>
      <p:sp>
        <p:nvSpPr>
          <p:cNvPr id="20" name="TextBox 19">
            <a:extLst>
              <a:ext uri="{FF2B5EF4-FFF2-40B4-BE49-F238E27FC236}">
                <a16:creationId xmlns:a16="http://schemas.microsoft.com/office/drawing/2014/main" id="{77EA9624-ACCF-EAA2-6DEA-E5B95D14D148}"/>
              </a:ext>
            </a:extLst>
          </p:cNvPr>
          <p:cNvSpPr txBox="1"/>
          <p:nvPr/>
        </p:nvSpPr>
        <p:spPr>
          <a:xfrm>
            <a:off x="6229075" y="3933616"/>
            <a:ext cx="2904167" cy="454420"/>
          </a:xfrm>
          <a:prstGeom prst="rect">
            <a:avLst/>
          </a:prstGeom>
          <a:noFill/>
        </p:spPr>
        <p:txBody>
          <a:bodyPr wrap="square" rtlCol="0">
            <a:spAutoFit/>
          </a:bodyPr>
          <a:lstStyle/>
          <a:p>
            <a:pPr marL="0" indent="0" algn="just">
              <a:lnSpc>
                <a:spcPct val="150000"/>
              </a:lnSpc>
              <a:buNone/>
            </a:pPr>
            <a:r>
              <a:rPr lang="en-US" cap="none" dirty="0">
                <a:latin typeface="Arial Rounded MT Bold" panose="020F0704030504030204" pitchFamily="34" charset="0"/>
                <a:ea typeface="+mn-lt"/>
                <a:cs typeface="+mn-lt"/>
              </a:rPr>
              <a:t>10. UPDATE MEDICINE</a:t>
            </a:r>
            <a:endParaRPr lang="en-US" cap="none" dirty="0">
              <a:latin typeface="Arial Rounded MT Bold" panose="020F0704030504030204" pitchFamily="34" charset="0"/>
            </a:endParaRPr>
          </a:p>
        </p:txBody>
      </p:sp>
      <p:sp>
        <p:nvSpPr>
          <p:cNvPr id="21" name="TextBox 20">
            <a:extLst>
              <a:ext uri="{FF2B5EF4-FFF2-40B4-BE49-F238E27FC236}">
                <a16:creationId xmlns:a16="http://schemas.microsoft.com/office/drawing/2014/main" id="{FBE57EC7-4F91-8117-3C08-BE228BF7ECCD}"/>
              </a:ext>
            </a:extLst>
          </p:cNvPr>
          <p:cNvSpPr txBox="1"/>
          <p:nvPr/>
        </p:nvSpPr>
        <p:spPr>
          <a:xfrm>
            <a:off x="1351106" y="2853892"/>
            <a:ext cx="3303578" cy="454420"/>
          </a:xfrm>
          <a:prstGeom prst="rect">
            <a:avLst/>
          </a:prstGeom>
          <a:noFill/>
        </p:spPr>
        <p:txBody>
          <a:bodyPr wrap="square" rtlCol="0">
            <a:spAutoFit/>
          </a:bodyPr>
          <a:lstStyle/>
          <a:p>
            <a:pPr marL="0" indent="0" algn="just">
              <a:lnSpc>
                <a:spcPct val="150000"/>
              </a:lnSpc>
              <a:buNone/>
            </a:pPr>
            <a:r>
              <a:rPr lang="en-US" dirty="0">
                <a:latin typeface="Arial Rounded MT Bold" panose="020F0704030504030204" pitchFamily="34" charset="0"/>
                <a:ea typeface="+mn-lt"/>
                <a:cs typeface="+mn-lt"/>
              </a:rPr>
              <a:t>2. DASHBOARD (ADMIN)</a:t>
            </a:r>
            <a:endParaRPr lang="en-US" cap="none" dirty="0">
              <a:latin typeface="Arial Rounded MT Bold" panose="020F0704030504030204" pitchFamily="34" charset="0"/>
            </a:endParaRPr>
          </a:p>
        </p:txBody>
      </p:sp>
      <p:pic>
        <p:nvPicPr>
          <p:cNvPr id="23" name="Picture 22" descr="Graphical user interface&#10;&#10;Description automatically generated with medium confidence">
            <a:extLst>
              <a:ext uri="{FF2B5EF4-FFF2-40B4-BE49-F238E27FC236}">
                <a16:creationId xmlns:a16="http://schemas.microsoft.com/office/drawing/2014/main" id="{EDC34B49-98EA-B977-411D-AB469980A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6205" y="5721465"/>
            <a:ext cx="815996" cy="456996"/>
          </a:xfrm>
          <a:prstGeom prst="rect">
            <a:avLst/>
          </a:prstGeom>
        </p:spPr>
      </p:pic>
    </p:spTree>
    <p:extLst>
      <p:ext uri="{BB962C8B-B14F-4D97-AF65-F5344CB8AC3E}">
        <p14:creationId xmlns:p14="http://schemas.microsoft.com/office/powerpoint/2010/main" val="2146550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108" name="TextBox 4">
            <a:extLst>
              <a:ext uri="{FF2B5EF4-FFF2-40B4-BE49-F238E27FC236}">
                <a16:creationId xmlns:a16="http://schemas.microsoft.com/office/drawing/2014/main" id="{0F02AA24-BE29-F6E5-0BEC-33D2D91B022F}"/>
              </a:ext>
            </a:extLst>
          </p:cNvPr>
          <p:cNvSpPr txBox="1"/>
          <p:nvPr/>
        </p:nvSpPr>
        <p:spPr>
          <a:xfrm>
            <a:off x="533110" y="-1015663"/>
            <a:ext cx="4978400" cy="1015663"/>
          </a:xfrm>
          <a:prstGeom prst="rect">
            <a:avLst/>
          </a:prstGeom>
          <a:noFill/>
        </p:spPr>
        <p:txBody>
          <a:bodyPr wrap="square" rtlCol="0">
            <a:spAutoFit/>
          </a:bodyPr>
          <a:lstStyle/>
          <a:p>
            <a:r>
              <a:rPr lang="en-US" sz="6000" u="sng" dirty="0">
                <a:latin typeface="Algerian" panose="04020705040A02060702" pitchFamily="82" charset="0"/>
                <a:cs typeface="Aharoni" panose="02010803020104030203" pitchFamily="2" charset="-79"/>
              </a:rPr>
              <a:t>CONTENTS</a:t>
            </a:r>
          </a:p>
        </p:txBody>
      </p:sp>
      <p:sp>
        <p:nvSpPr>
          <p:cNvPr id="2" name="TextBox 1">
            <a:extLst>
              <a:ext uri="{FF2B5EF4-FFF2-40B4-BE49-F238E27FC236}">
                <a16:creationId xmlns:a16="http://schemas.microsoft.com/office/drawing/2014/main" id="{454305CF-F687-EEDF-F354-6E1C6A4CD89A}"/>
              </a:ext>
            </a:extLst>
          </p:cNvPr>
          <p:cNvSpPr txBox="1"/>
          <p:nvPr/>
        </p:nvSpPr>
        <p:spPr>
          <a:xfrm>
            <a:off x="241585" y="-1023639"/>
            <a:ext cx="4272396" cy="1015663"/>
          </a:xfrm>
          <a:prstGeom prst="rect">
            <a:avLst/>
          </a:prstGeom>
          <a:noFill/>
        </p:spPr>
        <p:txBody>
          <a:bodyPr wrap="square" rtlCol="0">
            <a:spAutoFit/>
          </a:bodyPr>
          <a:lstStyle/>
          <a:p>
            <a:pPr lvl="0"/>
            <a:r>
              <a:rPr lang="en-US" sz="6000" u="sng" dirty="0">
                <a:latin typeface="Algerian" panose="04020705040A02060702" pitchFamily="82" charset="0"/>
              </a:rPr>
              <a:t>OBJECTIVE</a:t>
            </a:r>
          </a:p>
        </p:txBody>
      </p:sp>
      <p:sp>
        <p:nvSpPr>
          <p:cNvPr id="3" name="TextBox 2">
            <a:extLst>
              <a:ext uri="{FF2B5EF4-FFF2-40B4-BE49-F238E27FC236}">
                <a16:creationId xmlns:a16="http://schemas.microsoft.com/office/drawing/2014/main" id="{19BAC835-DADA-BC5E-5329-1356D6AC93EC}"/>
              </a:ext>
            </a:extLst>
          </p:cNvPr>
          <p:cNvSpPr txBox="1"/>
          <p:nvPr/>
        </p:nvSpPr>
        <p:spPr>
          <a:xfrm>
            <a:off x="241585" y="-918384"/>
            <a:ext cx="5269925" cy="1015663"/>
          </a:xfrm>
          <a:prstGeom prst="rect">
            <a:avLst/>
          </a:prstGeom>
          <a:noFill/>
        </p:spPr>
        <p:txBody>
          <a:bodyPr wrap="square" rtlCol="0">
            <a:spAutoFit/>
          </a:bodyPr>
          <a:lstStyle/>
          <a:p>
            <a:pPr lvl="0"/>
            <a:r>
              <a:rPr lang="en-US" sz="6000" u="sng" dirty="0">
                <a:latin typeface="Algerian" panose="04020705040A02060702" pitchFamily="82" charset="0"/>
              </a:rPr>
              <a:t>INTRODUCTION</a:t>
            </a:r>
          </a:p>
        </p:txBody>
      </p:sp>
      <p:sp>
        <p:nvSpPr>
          <p:cNvPr id="4" name="TextBox 3">
            <a:extLst>
              <a:ext uri="{FF2B5EF4-FFF2-40B4-BE49-F238E27FC236}">
                <a16:creationId xmlns:a16="http://schemas.microsoft.com/office/drawing/2014/main" id="{AC875E8D-D186-B163-5666-2850BA7C6838}"/>
              </a:ext>
            </a:extLst>
          </p:cNvPr>
          <p:cNvSpPr txBox="1"/>
          <p:nvPr/>
        </p:nvSpPr>
        <p:spPr>
          <a:xfrm>
            <a:off x="786250" y="482493"/>
            <a:ext cx="3913902" cy="461665"/>
          </a:xfrm>
          <a:prstGeom prst="rect">
            <a:avLst/>
          </a:prstGeom>
          <a:noFill/>
        </p:spPr>
        <p:txBody>
          <a:bodyPr wrap="square" rtlCol="0">
            <a:spAutoFit/>
          </a:bodyPr>
          <a:lstStyle/>
          <a:p>
            <a:pPr lvl="0"/>
            <a:r>
              <a:rPr lang="en-US" sz="2400" u="sng" dirty="0">
                <a:latin typeface="Algerian" panose="04020705040A02060702" pitchFamily="82" charset="0"/>
              </a:rPr>
              <a:t>MODULES AND SNAPSHOTS</a:t>
            </a:r>
          </a:p>
        </p:txBody>
      </p:sp>
      <p:sp>
        <p:nvSpPr>
          <p:cNvPr id="5" name="TextBox 4">
            <a:extLst>
              <a:ext uri="{FF2B5EF4-FFF2-40B4-BE49-F238E27FC236}">
                <a16:creationId xmlns:a16="http://schemas.microsoft.com/office/drawing/2014/main" id="{1F0BE4EA-D92F-920D-D25C-70EA690EB976}"/>
              </a:ext>
            </a:extLst>
          </p:cNvPr>
          <p:cNvSpPr txBox="1"/>
          <p:nvPr/>
        </p:nvSpPr>
        <p:spPr>
          <a:xfrm>
            <a:off x="11141874" y="6316961"/>
            <a:ext cx="1622716" cy="276999"/>
          </a:xfrm>
          <a:prstGeom prst="rect">
            <a:avLst/>
          </a:prstGeom>
          <a:noFill/>
        </p:spPr>
        <p:txBody>
          <a:bodyPr wrap="square" rtlCol="0">
            <a:spAutoFit/>
          </a:bodyPr>
          <a:lstStyle/>
          <a:p>
            <a:pPr lvl="0"/>
            <a:r>
              <a:rPr lang="en-US" sz="1200" dirty="0"/>
              <a:t>SAMPLE CODE</a:t>
            </a:r>
          </a:p>
        </p:txBody>
      </p:sp>
      <p:sp>
        <p:nvSpPr>
          <p:cNvPr id="6" name="TextBox 5">
            <a:extLst>
              <a:ext uri="{FF2B5EF4-FFF2-40B4-BE49-F238E27FC236}">
                <a16:creationId xmlns:a16="http://schemas.microsoft.com/office/drawing/2014/main" id="{38122DBA-E961-CF64-8F6D-25A70CB24AA8}"/>
              </a:ext>
            </a:extLst>
          </p:cNvPr>
          <p:cNvSpPr txBox="1"/>
          <p:nvPr/>
        </p:nvSpPr>
        <p:spPr>
          <a:xfrm>
            <a:off x="10338092" y="6465823"/>
            <a:ext cx="2807280" cy="276999"/>
          </a:xfrm>
          <a:prstGeom prst="rect">
            <a:avLst/>
          </a:prstGeom>
          <a:noFill/>
        </p:spPr>
        <p:txBody>
          <a:bodyPr wrap="square" rtlCol="0">
            <a:spAutoFit/>
          </a:bodyPr>
          <a:lstStyle/>
          <a:p>
            <a:pPr lvl="0"/>
            <a:r>
              <a:rPr lang="en-US" sz="1200" dirty="0"/>
              <a:t>OUTCOME OF THE PROJECT</a:t>
            </a:r>
          </a:p>
        </p:txBody>
      </p:sp>
      <p:sp>
        <p:nvSpPr>
          <p:cNvPr id="7" name="TextBox 6">
            <a:extLst>
              <a:ext uri="{FF2B5EF4-FFF2-40B4-BE49-F238E27FC236}">
                <a16:creationId xmlns:a16="http://schemas.microsoft.com/office/drawing/2014/main" id="{E5DA412E-5863-7E41-9E99-58F8CE05851A}"/>
              </a:ext>
            </a:extLst>
          </p:cNvPr>
          <p:cNvSpPr txBox="1"/>
          <p:nvPr/>
        </p:nvSpPr>
        <p:spPr>
          <a:xfrm>
            <a:off x="11183438" y="6604323"/>
            <a:ext cx="1539589" cy="276999"/>
          </a:xfrm>
          <a:prstGeom prst="rect">
            <a:avLst/>
          </a:prstGeom>
          <a:noFill/>
        </p:spPr>
        <p:txBody>
          <a:bodyPr wrap="square" rtlCol="0">
            <a:spAutoFit/>
          </a:bodyPr>
          <a:lstStyle/>
          <a:p>
            <a:pPr lvl="0"/>
            <a:r>
              <a:rPr lang="en-US" sz="1200" dirty="0"/>
              <a:t>CONCLUSION</a:t>
            </a:r>
          </a:p>
        </p:txBody>
      </p:sp>
      <p:sp>
        <p:nvSpPr>
          <p:cNvPr id="9" name="TextBox 8">
            <a:extLst>
              <a:ext uri="{FF2B5EF4-FFF2-40B4-BE49-F238E27FC236}">
                <a16:creationId xmlns:a16="http://schemas.microsoft.com/office/drawing/2014/main" id="{792FA0FE-CFCB-7229-C590-C6ACE9BD581C}"/>
              </a:ext>
            </a:extLst>
          </p:cNvPr>
          <p:cNvSpPr txBox="1"/>
          <p:nvPr/>
        </p:nvSpPr>
        <p:spPr>
          <a:xfrm>
            <a:off x="786250" y="1051052"/>
            <a:ext cx="1671204" cy="454420"/>
          </a:xfrm>
          <a:prstGeom prst="rect">
            <a:avLst/>
          </a:prstGeom>
          <a:noFill/>
        </p:spPr>
        <p:txBody>
          <a:bodyPr wrap="square" rtlCol="0">
            <a:spAutoFit/>
          </a:bodyPr>
          <a:lstStyle/>
          <a:p>
            <a:pPr marL="0" indent="0" algn="just">
              <a:lnSpc>
                <a:spcPct val="150000"/>
              </a:lnSpc>
              <a:buNone/>
            </a:pPr>
            <a:r>
              <a:rPr lang="en-US" cap="none" dirty="0">
                <a:latin typeface="Arial Rounded MT Bold" panose="020F0704030504030204" pitchFamily="34" charset="0"/>
                <a:ea typeface="+mn-lt"/>
                <a:cs typeface="+mn-lt"/>
              </a:rPr>
              <a:t>1. LOGIN</a:t>
            </a:r>
            <a:endParaRPr lang="en-US" cap="none" dirty="0">
              <a:latin typeface="Arial Rounded MT Bold" panose="020F0704030504030204" pitchFamily="34" charset="0"/>
            </a:endParaRPr>
          </a:p>
        </p:txBody>
      </p:sp>
      <p:sp>
        <p:nvSpPr>
          <p:cNvPr id="10" name="TextBox 9">
            <a:extLst>
              <a:ext uri="{FF2B5EF4-FFF2-40B4-BE49-F238E27FC236}">
                <a16:creationId xmlns:a16="http://schemas.microsoft.com/office/drawing/2014/main" id="{62B9254D-4438-9B7D-867B-626B9AEA906C}"/>
              </a:ext>
            </a:extLst>
          </p:cNvPr>
          <p:cNvSpPr txBox="1"/>
          <p:nvPr/>
        </p:nvSpPr>
        <p:spPr>
          <a:xfrm>
            <a:off x="712139" y="1759560"/>
            <a:ext cx="2421081" cy="3368871"/>
          </a:xfrm>
          <a:prstGeom prst="rect">
            <a:avLst/>
          </a:prstGeom>
          <a:noFill/>
        </p:spPr>
        <p:txBody>
          <a:bodyPr wrap="square" rtlCol="0">
            <a:spAutoFit/>
          </a:bodyPr>
          <a:lstStyle/>
          <a:p>
            <a:pPr marL="57150" algn="just">
              <a:lnSpc>
                <a:spcPct val="150000"/>
              </a:lnSpc>
              <a:spcBef>
                <a:spcPct val="20000"/>
              </a:spcBef>
              <a:spcAft>
                <a:spcPts val="600"/>
              </a:spcAft>
              <a:buClr>
                <a:schemeClr val="tx1"/>
              </a:buClr>
              <a:buSzPct val="80000"/>
            </a:pPr>
            <a:r>
              <a:rPr lang="en-US" sz="1600" dirty="0">
                <a:latin typeface="Arial Rounded MT Bold" panose="020F0704030504030204" pitchFamily="34" charset="0"/>
              </a:rPr>
              <a:t>The administrator or chemist can log in using their username and password on this page. the dashboard user interface will then be provided to them based on their user role.</a:t>
            </a:r>
          </a:p>
        </p:txBody>
      </p:sp>
      <p:sp>
        <p:nvSpPr>
          <p:cNvPr id="11" name="TextBox 10">
            <a:extLst>
              <a:ext uri="{FF2B5EF4-FFF2-40B4-BE49-F238E27FC236}">
                <a16:creationId xmlns:a16="http://schemas.microsoft.com/office/drawing/2014/main" id="{FF599A9A-AEC5-D1B7-C1DF-1B6B66A6E262}"/>
              </a:ext>
            </a:extLst>
          </p:cNvPr>
          <p:cNvSpPr txBox="1"/>
          <p:nvPr/>
        </p:nvSpPr>
        <p:spPr>
          <a:xfrm>
            <a:off x="-10439399" y="4398100"/>
            <a:ext cx="10380518" cy="12854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cap="none" dirty="0">
                <a:latin typeface="Arial Rounded MT Bold" panose="020F0704030504030204" pitchFamily="34" charset="0"/>
                <a:ea typeface="+mn-lt"/>
                <a:cs typeface="+mn-lt"/>
              </a:rPr>
              <a:t>To ensure simple customer management access.</a:t>
            </a:r>
          </a:p>
          <a:p>
            <a:pPr>
              <a:lnSpc>
                <a:spcPct val="150000"/>
              </a:lnSpc>
            </a:pPr>
            <a:endParaRPr lang="en-US" cap="none" dirty="0">
              <a:latin typeface="Arial Rounded MT Bold" panose="020F0704030504030204" pitchFamily="34" charset="0"/>
              <a:ea typeface="+mn-lt"/>
              <a:cs typeface="+mn-lt"/>
            </a:endParaRPr>
          </a:p>
          <a:p>
            <a:pPr marL="285750" indent="-285750">
              <a:lnSpc>
                <a:spcPct val="150000"/>
              </a:lnSpc>
              <a:buFont typeface="Arial" panose="020B0604020202020204" pitchFamily="34" charset="0"/>
              <a:buChar char="•"/>
            </a:pPr>
            <a:r>
              <a:rPr lang="en-US" cap="none" dirty="0">
                <a:latin typeface="Arial Rounded MT Bold" panose="020F0704030504030204" pitchFamily="34" charset="0"/>
                <a:ea typeface="+mn-lt"/>
                <a:cs typeface="+mn-lt"/>
              </a:rPr>
              <a:t>To make printing and invoice creation for clients easily accessible.</a:t>
            </a:r>
          </a:p>
        </p:txBody>
      </p:sp>
      <p:sp>
        <p:nvSpPr>
          <p:cNvPr id="8" name="TextBox 7">
            <a:extLst>
              <a:ext uri="{FF2B5EF4-FFF2-40B4-BE49-F238E27FC236}">
                <a16:creationId xmlns:a16="http://schemas.microsoft.com/office/drawing/2014/main" id="{A7B6C0CE-52D8-35EE-9A0D-F72F277821A3}"/>
              </a:ext>
            </a:extLst>
          </p:cNvPr>
          <p:cNvSpPr txBox="1"/>
          <p:nvPr/>
        </p:nvSpPr>
        <p:spPr>
          <a:xfrm>
            <a:off x="5744673" y="6149543"/>
            <a:ext cx="1671204" cy="333746"/>
          </a:xfrm>
          <a:prstGeom prst="rect">
            <a:avLst/>
          </a:prstGeom>
          <a:noFill/>
        </p:spPr>
        <p:txBody>
          <a:bodyPr wrap="square" rtlCol="0">
            <a:spAutoFit/>
          </a:bodyPr>
          <a:lstStyle/>
          <a:p>
            <a:pPr marL="0" indent="0" algn="just">
              <a:lnSpc>
                <a:spcPct val="150000"/>
              </a:lnSpc>
              <a:buNone/>
            </a:pPr>
            <a:r>
              <a:rPr lang="en-US" sz="1200" dirty="0">
                <a:latin typeface="Arial Rounded MT Bold" panose="020F0704030504030204" pitchFamily="34" charset="0"/>
                <a:ea typeface="+mn-lt"/>
                <a:cs typeface="+mn-lt"/>
              </a:rPr>
              <a:t>3</a:t>
            </a:r>
            <a:r>
              <a:rPr lang="en-US" sz="1200" cap="none" dirty="0">
                <a:latin typeface="Arial Rounded MT Bold" panose="020F0704030504030204" pitchFamily="34" charset="0"/>
                <a:ea typeface="+mn-lt"/>
                <a:cs typeface="+mn-lt"/>
              </a:rPr>
              <a:t>. </a:t>
            </a:r>
            <a:r>
              <a:rPr lang="en-US" sz="1200" dirty="0">
                <a:latin typeface="Arial Rounded MT Bold" panose="020F0704030504030204" pitchFamily="34" charset="0"/>
                <a:ea typeface="+mn-lt"/>
                <a:cs typeface="+mn-lt"/>
              </a:rPr>
              <a:t>ADD USER</a:t>
            </a:r>
            <a:endParaRPr lang="en-US" sz="1200" cap="none" dirty="0">
              <a:latin typeface="Arial Rounded MT Bold" panose="020F0704030504030204" pitchFamily="34" charset="0"/>
            </a:endParaRPr>
          </a:p>
        </p:txBody>
      </p:sp>
      <p:sp>
        <p:nvSpPr>
          <p:cNvPr id="12" name="TextBox 11">
            <a:extLst>
              <a:ext uri="{FF2B5EF4-FFF2-40B4-BE49-F238E27FC236}">
                <a16:creationId xmlns:a16="http://schemas.microsoft.com/office/drawing/2014/main" id="{5BED85A0-4BEA-F2EA-9674-6138EDF423BE}"/>
              </a:ext>
            </a:extLst>
          </p:cNvPr>
          <p:cNvSpPr txBox="1"/>
          <p:nvPr/>
        </p:nvSpPr>
        <p:spPr>
          <a:xfrm>
            <a:off x="7713633" y="6406557"/>
            <a:ext cx="2382175" cy="333746"/>
          </a:xfrm>
          <a:prstGeom prst="rect">
            <a:avLst/>
          </a:prstGeom>
          <a:noFill/>
        </p:spPr>
        <p:txBody>
          <a:bodyPr wrap="square" rtlCol="0">
            <a:spAutoFit/>
          </a:bodyPr>
          <a:lstStyle/>
          <a:p>
            <a:pPr marL="0" indent="0" algn="just">
              <a:lnSpc>
                <a:spcPct val="150000"/>
              </a:lnSpc>
              <a:buNone/>
            </a:pPr>
            <a:r>
              <a:rPr lang="en-US" sz="1200" dirty="0">
                <a:latin typeface="Arial Rounded MT Bold" panose="020F0704030504030204" pitchFamily="34" charset="0"/>
                <a:ea typeface="+mn-lt"/>
                <a:cs typeface="+mn-lt"/>
              </a:rPr>
              <a:t>11</a:t>
            </a:r>
            <a:r>
              <a:rPr lang="en-US" sz="1200" cap="none" dirty="0">
                <a:latin typeface="Arial Rounded MT Bold" panose="020F0704030504030204" pitchFamily="34" charset="0"/>
                <a:ea typeface="+mn-lt"/>
                <a:cs typeface="+mn-lt"/>
              </a:rPr>
              <a:t>. </a:t>
            </a:r>
            <a:r>
              <a:rPr lang="en-US" sz="1200" dirty="0">
                <a:latin typeface="Arial Rounded MT Bold" panose="020F0704030504030204" pitchFamily="34" charset="0"/>
                <a:ea typeface="+mn-lt"/>
                <a:cs typeface="+mn-lt"/>
              </a:rPr>
              <a:t>SELL MEDICINE</a:t>
            </a:r>
            <a:endParaRPr lang="en-US" sz="1200" cap="none" dirty="0">
              <a:latin typeface="Arial Rounded MT Bold" panose="020F0704030504030204" pitchFamily="34" charset="0"/>
            </a:endParaRPr>
          </a:p>
        </p:txBody>
      </p:sp>
      <p:sp>
        <p:nvSpPr>
          <p:cNvPr id="13" name="TextBox 12">
            <a:extLst>
              <a:ext uri="{FF2B5EF4-FFF2-40B4-BE49-F238E27FC236}">
                <a16:creationId xmlns:a16="http://schemas.microsoft.com/office/drawing/2014/main" id="{C456F10F-27D2-7FD9-19F5-0BE1F4014EC1}"/>
              </a:ext>
            </a:extLst>
          </p:cNvPr>
          <p:cNvSpPr txBox="1"/>
          <p:nvPr/>
        </p:nvSpPr>
        <p:spPr>
          <a:xfrm>
            <a:off x="3133220" y="6393439"/>
            <a:ext cx="2463104" cy="333746"/>
          </a:xfrm>
          <a:prstGeom prst="rect">
            <a:avLst/>
          </a:prstGeom>
          <a:noFill/>
        </p:spPr>
        <p:txBody>
          <a:bodyPr wrap="square" rtlCol="0">
            <a:spAutoFit/>
          </a:bodyPr>
          <a:lstStyle/>
          <a:p>
            <a:pPr marL="0" indent="0" algn="just">
              <a:lnSpc>
                <a:spcPct val="150000"/>
              </a:lnSpc>
              <a:buNone/>
            </a:pPr>
            <a:r>
              <a:rPr lang="en-US" sz="1200" cap="none" dirty="0">
                <a:latin typeface="Arial Rounded MT Bold" panose="020F0704030504030204" pitchFamily="34" charset="0"/>
                <a:ea typeface="+mn-lt"/>
                <a:cs typeface="+mn-lt"/>
              </a:rPr>
              <a:t>8. </a:t>
            </a:r>
            <a:r>
              <a:rPr lang="en-US" sz="1200" dirty="0">
                <a:latin typeface="Arial Rounded MT Bold" panose="020F0704030504030204" pitchFamily="34" charset="0"/>
                <a:ea typeface="+mn-lt"/>
                <a:cs typeface="+mn-lt"/>
              </a:rPr>
              <a:t>ADD MEDICINE</a:t>
            </a:r>
            <a:endParaRPr lang="en-US" sz="1200" cap="none" dirty="0">
              <a:latin typeface="Arial Rounded MT Bold" panose="020F0704030504030204" pitchFamily="34" charset="0"/>
            </a:endParaRPr>
          </a:p>
        </p:txBody>
      </p:sp>
      <p:sp>
        <p:nvSpPr>
          <p:cNvPr id="14" name="TextBox 13">
            <a:extLst>
              <a:ext uri="{FF2B5EF4-FFF2-40B4-BE49-F238E27FC236}">
                <a16:creationId xmlns:a16="http://schemas.microsoft.com/office/drawing/2014/main" id="{05ECC2C0-7334-C1AF-6E75-68161818B91F}"/>
              </a:ext>
            </a:extLst>
          </p:cNvPr>
          <p:cNvSpPr txBox="1"/>
          <p:nvPr/>
        </p:nvSpPr>
        <p:spPr>
          <a:xfrm>
            <a:off x="7834774" y="6155269"/>
            <a:ext cx="2382176" cy="333746"/>
          </a:xfrm>
          <a:prstGeom prst="rect">
            <a:avLst/>
          </a:prstGeom>
          <a:noFill/>
        </p:spPr>
        <p:txBody>
          <a:bodyPr wrap="square" rtlCol="0">
            <a:spAutoFit/>
          </a:bodyPr>
          <a:lstStyle/>
          <a:p>
            <a:pPr marL="0" indent="0" algn="just">
              <a:lnSpc>
                <a:spcPct val="150000"/>
              </a:lnSpc>
              <a:buNone/>
            </a:pPr>
            <a:r>
              <a:rPr lang="en-US" sz="1200" dirty="0">
                <a:latin typeface="Arial Rounded MT Bold" panose="020F0704030504030204" pitchFamily="34" charset="0"/>
                <a:ea typeface="+mn-lt"/>
                <a:cs typeface="+mn-lt"/>
              </a:rPr>
              <a:t>5</a:t>
            </a:r>
            <a:r>
              <a:rPr lang="en-US" sz="1200" cap="none" dirty="0">
                <a:latin typeface="Arial Rounded MT Bold" panose="020F0704030504030204" pitchFamily="34" charset="0"/>
                <a:ea typeface="+mn-lt"/>
                <a:cs typeface="+mn-lt"/>
              </a:rPr>
              <a:t>. UPDATE USER</a:t>
            </a:r>
            <a:endParaRPr lang="en-US" sz="1200" cap="none" dirty="0">
              <a:latin typeface="Arial Rounded MT Bold" panose="020F0704030504030204" pitchFamily="34" charset="0"/>
            </a:endParaRPr>
          </a:p>
        </p:txBody>
      </p:sp>
      <p:sp>
        <p:nvSpPr>
          <p:cNvPr id="15" name="TextBox 14">
            <a:extLst>
              <a:ext uri="{FF2B5EF4-FFF2-40B4-BE49-F238E27FC236}">
                <a16:creationId xmlns:a16="http://schemas.microsoft.com/office/drawing/2014/main" id="{1E484F7B-7E68-64C6-BFFF-E8EE7EFE49A8}"/>
              </a:ext>
            </a:extLst>
          </p:cNvPr>
          <p:cNvSpPr txBox="1"/>
          <p:nvPr/>
        </p:nvSpPr>
        <p:spPr>
          <a:xfrm>
            <a:off x="839375" y="6388005"/>
            <a:ext cx="3570151" cy="333746"/>
          </a:xfrm>
          <a:prstGeom prst="rect">
            <a:avLst/>
          </a:prstGeom>
          <a:noFill/>
        </p:spPr>
        <p:txBody>
          <a:bodyPr wrap="square" rtlCol="0">
            <a:spAutoFit/>
          </a:bodyPr>
          <a:lstStyle/>
          <a:p>
            <a:pPr marL="0" indent="0" algn="just">
              <a:lnSpc>
                <a:spcPct val="150000"/>
              </a:lnSpc>
              <a:buNone/>
            </a:pPr>
            <a:r>
              <a:rPr lang="en-US" sz="1200" cap="none" dirty="0">
                <a:latin typeface="Arial Rounded MT Bold" panose="020F0704030504030204" pitchFamily="34" charset="0"/>
                <a:ea typeface="+mn-lt"/>
                <a:cs typeface="+mn-lt"/>
              </a:rPr>
              <a:t>7. DASHBOARD (Pharmacist)</a:t>
            </a:r>
            <a:endParaRPr lang="en-US" sz="1200" cap="none" dirty="0">
              <a:latin typeface="Arial Rounded MT Bold" panose="020F0704030504030204" pitchFamily="34" charset="0"/>
            </a:endParaRPr>
          </a:p>
        </p:txBody>
      </p:sp>
      <p:sp>
        <p:nvSpPr>
          <p:cNvPr id="16" name="TextBox 15">
            <a:extLst>
              <a:ext uri="{FF2B5EF4-FFF2-40B4-BE49-F238E27FC236}">
                <a16:creationId xmlns:a16="http://schemas.microsoft.com/office/drawing/2014/main" id="{B8C7EB32-A342-9FE6-AE32-144A0E34CB97}"/>
              </a:ext>
            </a:extLst>
          </p:cNvPr>
          <p:cNvSpPr txBox="1"/>
          <p:nvPr/>
        </p:nvSpPr>
        <p:spPr>
          <a:xfrm>
            <a:off x="9244663" y="6155269"/>
            <a:ext cx="1849918" cy="333746"/>
          </a:xfrm>
          <a:prstGeom prst="rect">
            <a:avLst/>
          </a:prstGeom>
          <a:noFill/>
        </p:spPr>
        <p:txBody>
          <a:bodyPr wrap="square" rtlCol="0">
            <a:spAutoFit/>
          </a:bodyPr>
          <a:lstStyle/>
          <a:p>
            <a:pPr marL="0" indent="0" algn="just">
              <a:lnSpc>
                <a:spcPct val="150000"/>
              </a:lnSpc>
              <a:buNone/>
            </a:pPr>
            <a:r>
              <a:rPr lang="en-US" sz="1200" dirty="0">
                <a:latin typeface="Arial Rounded MT Bold" panose="020F0704030504030204" pitchFamily="34" charset="0"/>
                <a:ea typeface="+mn-lt"/>
                <a:cs typeface="+mn-lt"/>
              </a:rPr>
              <a:t>6</a:t>
            </a:r>
            <a:r>
              <a:rPr lang="en-US" sz="1200" cap="none" dirty="0">
                <a:latin typeface="Arial Rounded MT Bold" panose="020F0704030504030204" pitchFamily="34" charset="0"/>
                <a:ea typeface="+mn-lt"/>
                <a:cs typeface="+mn-lt"/>
              </a:rPr>
              <a:t>. VIEW USER</a:t>
            </a:r>
            <a:endParaRPr lang="en-US" sz="1200" cap="none" dirty="0">
              <a:latin typeface="Arial Rounded MT Bold" panose="020F0704030504030204" pitchFamily="34" charset="0"/>
            </a:endParaRPr>
          </a:p>
        </p:txBody>
      </p:sp>
      <p:sp>
        <p:nvSpPr>
          <p:cNvPr id="17" name="TextBox 16">
            <a:extLst>
              <a:ext uri="{FF2B5EF4-FFF2-40B4-BE49-F238E27FC236}">
                <a16:creationId xmlns:a16="http://schemas.microsoft.com/office/drawing/2014/main" id="{AB70554A-5B9B-1651-C448-66426269B818}"/>
              </a:ext>
            </a:extLst>
          </p:cNvPr>
          <p:cNvSpPr txBox="1"/>
          <p:nvPr/>
        </p:nvSpPr>
        <p:spPr>
          <a:xfrm>
            <a:off x="6836002" y="6147646"/>
            <a:ext cx="1671204" cy="333746"/>
          </a:xfrm>
          <a:prstGeom prst="rect">
            <a:avLst/>
          </a:prstGeom>
          <a:noFill/>
        </p:spPr>
        <p:txBody>
          <a:bodyPr wrap="square" rtlCol="0">
            <a:spAutoFit/>
          </a:bodyPr>
          <a:lstStyle/>
          <a:p>
            <a:pPr marL="0" indent="0" algn="just">
              <a:lnSpc>
                <a:spcPct val="150000"/>
              </a:lnSpc>
              <a:buNone/>
            </a:pPr>
            <a:r>
              <a:rPr lang="en-US" sz="1200" dirty="0">
                <a:latin typeface="Arial Rounded MT Bold" panose="020F0704030504030204" pitchFamily="34" charset="0"/>
                <a:ea typeface="+mn-lt"/>
                <a:cs typeface="+mn-lt"/>
              </a:rPr>
              <a:t>4</a:t>
            </a:r>
            <a:r>
              <a:rPr lang="en-US" sz="1200" cap="none" dirty="0">
                <a:latin typeface="Arial Rounded MT Bold" panose="020F0704030504030204" pitchFamily="34" charset="0"/>
                <a:ea typeface="+mn-lt"/>
                <a:cs typeface="+mn-lt"/>
              </a:rPr>
              <a:t>. PROFILE</a:t>
            </a:r>
            <a:endParaRPr lang="en-US" sz="1200" cap="none" dirty="0">
              <a:latin typeface="Arial Rounded MT Bold" panose="020F0704030504030204" pitchFamily="34" charset="0"/>
            </a:endParaRPr>
          </a:p>
        </p:txBody>
      </p:sp>
      <p:sp>
        <p:nvSpPr>
          <p:cNvPr id="18" name="TextBox 17">
            <a:extLst>
              <a:ext uri="{FF2B5EF4-FFF2-40B4-BE49-F238E27FC236}">
                <a16:creationId xmlns:a16="http://schemas.microsoft.com/office/drawing/2014/main" id="{AFDA7B71-33EC-C7A4-5754-251F12A31181}"/>
              </a:ext>
            </a:extLst>
          </p:cNvPr>
          <p:cNvSpPr txBox="1"/>
          <p:nvPr/>
        </p:nvSpPr>
        <p:spPr>
          <a:xfrm>
            <a:off x="9244663" y="6406557"/>
            <a:ext cx="1849918" cy="333746"/>
          </a:xfrm>
          <a:prstGeom prst="rect">
            <a:avLst/>
          </a:prstGeom>
          <a:noFill/>
        </p:spPr>
        <p:txBody>
          <a:bodyPr wrap="square" rtlCol="0">
            <a:spAutoFit/>
          </a:bodyPr>
          <a:lstStyle/>
          <a:p>
            <a:pPr marL="0" indent="0" algn="just">
              <a:lnSpc>
                <a:spcPct val="150000"/>
              </a:lnSpc>
              <a:buNone/>
            </a:pPr>
            <a:r>
              <a:rPr lang="en-US" sz="1200" cap="none" dirty="0">
                <a:latin typeface="Arial Rounded MT Bold" panose="020F0704030504030204" pitchFamily="34" charset="0"/>
                <a:ea typeface="+mn-lt"/>
                <a:cs typeface="+mn-lt"/>
              </a:rPr>
              <a:t>12. </a:t>
            </a:r>
            <a:r>
              <a:rPr lang="en-US" sz="1200" dirty="0">
                <a:latin typeface="Arial Rounded MT Bold" panose="020F0704030504030204" pitchFamily="34" charset="0"/>
                <a:ea typeface="+mn-lt"/>
                <a:cs typeface="+mn-lt"/>
              </a:rPr>
              <a:t>VIEW BILL</a:t>
            </a:r>
            <a:endParaRPr lang="en-US" sz="1200" cap="none" dirty="0">
              <a:latin typeface="Arial Rounded MT Bold" panose="020F0704030504030204" pitchFamily="34" charset="0"/>
            </a:endParaRPr>
          </a:p>
        </p:txBody>
      </p:sp>
      <p:sp>
        <p:nvSpPr>
          <p:cNvPr id="19" name="TextBox 18">
            <a:extLst>
              <a:ext uri="{FF2B5EF4-FFF2-40B4-BE49-F238E27FC236}">
                <a16:creationId xmlns:a16="http://schemas.microsoft.com/office/drawing/2014/main" id="{9888444F-B65A-53F2-5888-69C39C2427B3}"/>
              </a:ext>
            </a:extLst>
          </p:cNvPr>
          <p:cNvSpPr txBox="1"/>
          <p:nvPr/>
        </p:nvSpPr>
        <p:spPr>
          <a:xfrm>
            <a:off x="4541069" y="6406557"/>
            <a:ext cx="2352174" cy="333746"/>
          </a:xfrm>
          <a:prstGeom prst="rect">
            <a:avLst/>
          </a:prstGeom>
          <a:noFill/>
        </p:spPr>
        <p:txBody>
          <a:bodyPr wrap="square" rtlCol="0">
            <a:spAutoFit/>
          </a:bodyPr>
          <a:lstStyle/>
          <a:p>
            <a:pPr marL="0" indent="0" algn="just">
              <a:lnSpc>
                <a:spcPct val="150000"/>
              </a:lnSpc>
              <a:buNone/>
            </a:pPr>
            <a:r>
              <a:rPr lang="en-US" sz="1200" cap="none" dirty="0">
                <a:latin typeface="Arial Rounded MT Bold" panose="020F0704030504030204" pitchFamily="34" charset="0"/>
                <a:ea typeface="+mn-lt"/>
                <a:cs typeface="+mn-lt"/>
              </a:rPr>
              <a:t>9. VIEW MEDICINE</a:t>
            </a:r>
            <a:endParaRPr lang="en-US" sz="1200" cap="none" dirty="0">
              <a:latin typeface="Arial Rounded MT Bold" panose="020F0704030504030204" pitchFamily="34" charset="0"/>
            </a:endParaRPr>
          </a:p>
        </p:txBody>
      </p:sp>
      <p:sp>
        <p:nvSpPr>
          <p:cNvPr id="20" name="TextBox 19">
            <a:extLst>
              <a:ext uri="{FF2B5EF4-FFF2-40B4-BE49-F238E27FC236}">
                <a16:creationId xmlns:a16="http://schemas.microsoft.com/office/drawing/2014/main" id="{77EA9624-ACCF-EAA2-6DEA-E5B95D14D148}"/>
              </a:ext>
            </a:extLst>
          </p:cNvPr>
          <p:cNvSpPr txBox="1"/>
          <p:nvPr/>
        </p:nvSpPr>
        <p:spPr>
          <a:xfrm>
            <a:off x="5978452" y="6406557"/>
            <a:ext cx="2904167" cy="333746"/>
          </a:xfrm>
          <a:prstGeom prst="rect">
            <a:avLst/>
          </a:prstGeom>
          <a:noFill/>
        </p:spPr>
        <p:txBody>
          <a:bodyPr wrap="square" rtlCol="0">
            <a:spAutoFit/>
          </a:bodyPr>
          <a:lstStyle/>
          <a:p>
            <a:pPr marL="0" indent="0" algn="just">
              <a:lnSpc>
                <a:spcPct val="150000"/>
              </a:lnSpc>
              <a:buNone/>
            </a:pPr>
            <a:r>
              <a:rPr lang="en-US" sz="1200" cap="none" dirty="0">
                <a:latin typeface="Arial Rounded MT Bold" panose="020F0704030504030204" pitchFamily="34" charset="0"/>
                <a:ea typeface="+mn-lt"/>
                <a:cs typeface="+mn-lt"/>
              </a:rPr>
              <a:t>10. UPDATE MEDICINE</a:t>
            </a:r>
            <a:endParaRPr lang="en-US" sz="1200" cap="none" dirty="0">
              <a:latin typeface="Arial Rounded MT Bold" panose="020F0704030504030204" pitchFamily="34" charset="0"/>
            </a:endParaRPr>
          </a:p>
        </p:txBody>
      </p:sp>
      <p:sp>
        <p:nvSpPr>
          <p:cNvPr id="21" name="TextBox 20">
            <a:extLst>
              <a:ext uri="{FF2B5EF4-FFF2-40B4-BE49-F238E27FC236}">
                <a16:creationId xmlns:a16="http://schemas.microsoft.com/office/drawing/2014/main" id="{FBE57EC7-4F91-8117-3C08-BE228BF7ECCD}"/>
              </a:ext>
            </a:extLst>
          </p:cNvPr>
          <p:cNvSpPr txBox="1"/>
          <p:nvPr/>
        </p:nvSpPr>
        <p:spPr>
          <a:xfrm>
            <a:off x="3812505" y="6147646"/>
            <a:ext cx="3303578" cy="333746"/>
          </a:xfrm>
          <a:prstGeom prst="rect">
            <a:avLst/>
          </a:prstGeom>
          <a:noFill/>
        </p:spPr>
        <p:txBody>
          <a:bodyPr wrap="square" rtlCol="0">
            <a:spAutoFit/>
          </a:bodyPr>
          <a:lstStyle/>
          <a:p>
            <a:pPr marL="0" indent="0" algn="just">
              <a:lnSpc>
                <a:spcPct val="150000"/>
              </a:lnSpc>
              <a:buNone/>
            </a:pPr>
            <a:r>
              <a:rPr lang="en-US" sz="1200" dirty="0">
                <a:latin typeface="Arial Rounded MT Bold" panose="020F0704030504030204" pitchFamily="34" charset="0"/>
                <a:ea typeface="+mn-lt"/>
                <a:cs typeface="+mn-lt"/>
              </a:rPr>
              <a:t>2. DASHBOARD (ADMIN)</a:t>
            </a:r>
            <a:endParaRPr lang="en-US" sz="1200" cap="none" dirty="0">
              <a:latin typeface="Arial Rounded MT Bold" panose="020F0704030504030204" pitchFamily="34" charset="0"/>
            </a:endParaRPr>
          </a:p>
        </p:txBody>
      </p:sp>
      <p:pic>
        <p:nvPicPr>
          <p:cNvPr id="23" name="Picture 22" descr="Graphical user interface&#10;&#10;Description automatically generated with medium confidence">
            <a:extLst>
              <a:ext uri="{FF2B5EF4-FFF2-40B4-BE49-F238E27FC236}">
                <a16:creationId xmlns:a16="http://schemas.microsoft.com/office/drawing/2014/main" id="{EDC34B49-98EA-B977-411D-AB469980A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113" y="1086866"/>
            <a:ext cx="8417619" cy="4714261"/>
          </a:xfrm>
          <a:prstGeom prst="rect">
            <a:avLst/>
          </a:prstGeom>
          <a:effectLst>
            <a:softEdge rad="38100"/>
          </a:effectLst>
        </p:spPr>
      </p:pic>
      <p:pic>
        <p:nvPicPr>
          <p:cNvPr id="24" name="Picture 23" descr="Graphical user interface&#10;&#10;Description automatically generated">
            <a:extLst>
              <a:ext uri="{FF2B5EF4-FFF2-40B4-BE49-F238E27FC236}">
                <a16:creationId xmlns:a16="http://schemas.microsoft.com/office/drawing/2014/main" id="{A3D090D3-3C35-5EB3-B01F-59565E156F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375" y="5598893"/>
            <a:ext cx="921064" cy="548753"/>
          </a:xfrm>
          <a:prstGeom prst="rect">
            <a:avLst/>
          </a:prstGeom>
        </p:spPr>
      </p:pic>
    </p:spTree>
    <p:extLst>
      <p:ext uri="{BB962C8B-B14F-4D97-AF65-F5344CB8AC3E}">
        <p14:creationId xmlns:p14="http://schemas.microsoft.com/office/powerpoint/2010/main" val="3517705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875E8D-D186-B163-5666-2850BA7C6838}"/>
              </a:ext>
            </a:extLst>
          </p:cNvPr>
          <p:cNvSpPr txBox="1"/>
          <p:nvPr/>
        </p:nvSpPr>
        <p:spPr>
          <a:xfrm>
            <a:off x="786250" y="482493"/>
            <a:ext cx="3913902" cy="461665"/>
          </a:xfrm>
          <a:prstGeom prst="rect">
            <a:avLst/>
          </a:prstGeom>
          <a:noFill/>
        </p:spPr>
        <p:txBody>
          <a:bodyPr wrap="square" rtlCol="0">
            <a:spAutoFit/>
          </a:bodyPr>
          <a:lstStyle/>
          <a:p>
            <a:pPr lvl="0"/>
            <a:r>
              <a:rPr lang="en-US" sz="2400" u="sng" dirty="0">
                <a:latin typeface="Algerian" panose="04020705040A02060702" pitchFamily="82" charset="0"/>
              </a:rPr>
              <a:t>MODULES AND SNAPSHOTS</a:t>
            </a:r>
          </a:p>
        </p:txBody>
      </p:sp>
      <p:sp>
        <p:nvSpPr>
          <p:cNvPr id="5" name="TextBox 4">
            <a:extLst>
              <a:ext uri="{FF2B5EF4-FFF2-40B4-BE49-F238E27FC236}">
                <a16:creationId xmlns:a16="http://schemas.microsoft.com/office/drawing/2014/main" id="{1F0BE4EA-D92F-920D-D25C-70EA690EB976}"/>
              </a:ext>
            </a:extLst>
          </p:cNvPr>
          <p:cNvSpPr txBox="1"/>
          <p:nvPr/>
        </p:nvSpPr>
        <p:spPr>
          <a:xfrm>
            <a:off x="11141874" y="6316961"/>
            <a:ext cx="1622716" cy="276999"/>
          </a:xfrm>
          <a:prstGeom prst="rect">
            <a:avLst/>
          </a:prstGeom>
          <a:noFill/>
        </p:spPr>
        <p:txBody>
          <a:bodyPr wrap="square" rtlCol="0">
            <a:spAutoFit/>
          </a:bodyPr>
          <a:lstStyle/>
          <a:p>
            <a:pPr lvl="0"/>
            <a:r>
              <a:rPr lang="en-US" sz="1200" dirty="0"/>
              <a:t>SAMPLE CODE</a:t>
            </a:r>
          </a:p>
        </p:txBody>
      </p:sp>
      <p:sp>
        <p:nvSpPr>
          <p:cNvPr id="6" name="TextBox 5">
            <a:extLst>
              <a:ext uri="{FF2B5EF4-FFF2-40B4-BE49-F238E27FC236}">
                <a16:creationId xmlns:a16="http://schemas.microsoft.com/office/drawing/2014/main" id="{38122DBA-E961-CF64-8F6D-25A70CB24AA8}"/>
              </a:ext>
            </a:extLst>
          </p:cNvPr>
          <p:cNvSpPr txBox="1"/>
          <p:nvPr/>
        </p:nvSpPr>
        <p:spPr>
          <a:xfrm>
            <a:off x="10338092" y="6465823"/>
            <a:ext cx="2807280" cy="276999"/>
          </a:xfrm>
          <a:prstGeom prst="rect">
            <a:avLst/>
          </a:prstGeom>
          <a:noFill/>
        </p:spPr>
        <p:txBody>
          <a:bodyPr wrap="square" rtlCol="0">
            <a:spAutoFit/>
          </a:bodyPr>
          <a:lstStyle/>
          <a:p>
            <a:pPr lvl="0"/>
            <a:r>
              <a:rPr lang="en-US" sz="1200" dirty="0"/>
              <a:t>OUTCOME OF THE PROJECT</a:t>
            </a:r>
          </a:p>
        </p:txBody>
      </p:sp>
      <p:sp>
        <p:nvSpPr>
          <p:cNvPr id="7" name="TextBox 6">
            <a:extLst>
              <a:ext uri="{FF2B5EF4-FFF2-40B4-BE49-F238E27FC236}">
                <a16:creationId xmlns:a16="http://schemas.microsoft.com/office/drawing/2014/main" id="{E5DA412E-5863-7E41-9E99-58F8CE05851A}"/>
              </a:ext>
            </a:extLst>
          </p:cNvPr>
          <p:cNvSpPr txBox="1"/>
          <p:nvPr/>
        </p:nvSpPr>
        <p:spPr>
          <a:xfrm>
            <a:off x="11183438" y="6604323"/>
            <a:ext cx="1539589" cy="276999"/>
          </a:xfrm>
          <a:prstGeom prst="rect">
            <a:avLst/>
          </a:prstGeom>
          <a:noFill/>
        </p:spPr>
        <p:txBody>
          <a:bodyPr wrap="square" rtlCol="0">
            <a:spAutoFit/>
          </a:bodyPr>
          <a:lstStyle/>
          <a:p>
            <a:pPr lvl="0"/>
            <a:r>
              <a:rPr lang="en-US" sz="1200" dirty="0"/>
              <a:t>CONCLUSION</a:t>
            </a:r>
          </a:p>
        </p:txBody>
      </p:sp>
      <p:sp>
        <p:nvSpPr>
          <p:cNvPr id="9" name="TextBox 8">
            <a:extLst>
              <a:ext uri="{FF2B5EF4-FFF2-40B4-BE49-F238E27FC236}">
                <a16:creationId xmlns:a16="http://schemas.microsoft.com/office/drawing/2014/main" id="{792FA0FE-CFCB-7229-C590-C6ACE9BD581C}"/>
              </a:ext>
            </a:extLst>
          </p:cNvPr>
          <p:cNvSpPr txBox="1"/>
          <p:nvPr/>
        </p:nvSpPr>
        <p:spPr>
          <a:xfrm>
            <a:off x="-1359408" y="1040294"/>
            <a:ext cx="1671204" cy="454420"/>
          </a:xfrm>
          <a:prstGeom prst="rect">
            <a:avLst/>
          </a:prstGeom>
          <a:noFill/>
        </p:spPr>
        <p:txBody>
          <a:bodyPr wrap="square" rtlCol="0">
            <a:spAutoFit/>
          </a:bodyPr>
          <a:lstStyle/>
          <a:p>
            <a:pPr marL="0" indent="0" algn="just">
              <a:lnSpc>
                <a:spcPct val="150000"/>
              </a:lnSpc>
              <a:buNone/>
            </a:pPr>
            <a:r>
              <a:rPr lang="en-US" cap="none" dirty="0">
                <a:latin typeface="Arial Rounded MT Bold" panose="020F0704030504030204" pitchFamily="34" charset="0"/>
                <a:ea typeface="+mn-lt"/>
                <a:cs typeface="+mn-lt"/>
              </a:rPr>
              <a:t>1. LOGIN</a:t>
            </a:r>
            <a:endParaRPr lang="en-US" cap="none" dirty="0">
              <a:latin typeface="Arial Rounded MT Bold" panose="020F0704030504030204" pitchFamily="34" charset="0"/>
            </a:endParaRPr>
          </a:p>
        </p:txBody>
      </p:sp>
      <p:sp>
        <p:nvSpPr>
          <p:cNvPr id="10" name="TextBox 9">
            <a:extLst>
              <a:ext uri="{FF2B5EF4-FFF2-40B4-BE49-F238E27FC236}">
                <a16:creationId xmlns:a16="http://schemas.microsoft.com/office/drawing/2014/main" id="{62B9254D-4438-9B7D-867B-626B9AEA906C}"/>
              </a:ext>
            </a:extLst>
          </p:cNvPr>
          <p:cNvSpPr txBox="1"/>
          <p:nvPr/>
        </p:nvSpPr>
        <p:spPr>
          <a:xfrm>
            <a:off x="8345765" y="2316795"/>
            <a:ext cx="3134096" cy="2947410"/>
          </a:xfrm>
          <a:prstGeom prst="rect">
            <a:avLst/>
          </a:prstGeom>
          <a:noFill/>
        </p:spPr>
        <p:txBody>
          <a:bodyPr wrap="square" rtlCol="0">
            <a:spAutoFit/>
          </a:bodyPr>
          <a:lstStyle/>
          <a:p>
            <a:pPr marL="57150" algn="just" defTabSz="914400">
              <a:lnSpc>
                <a:spcPct val="150000"/>
              </a:lnSpc>
              <a:spcAft>
                <a:spcPts val="600"/>
              </a:spcAft>
              <a:buClr>
                <a:schemeClr val="tx1"/>
              </a:buClr>
            </a:pPr>
            <a:r>
              <a:rPr lang="en-US" dirty="0">
                <a:latin typeface="Arial Rounded MT Bold" panose="020F0704030504030204" pitchFamily="34" charset="0"/>
              </a:rPr>
              <a:t>The administrator can edit the pharmacists' personal information on this page and add new pharmacists. moreover, he has the option to log out or quit the program.</a:t>
            </a:r>
            <a:endParaRPr lang="en-US" dirty="0">
              <a:latin typeface="Arial Rounded MT Bold" panose="020F0704030504030204" pitchFamily="34" charset="0"/>
              <a:cs typeface="Calibri Light" panose="020F0302020204030204"/>
            </a:endParaRPr>
          </a:p>
        </p:txBody>
      </p:sp>
      <p:sp>
        <p:nvSpPr>
          <p:cNvPr id="8" name="TextBox 7">
            <a:extLst>
              <a:ext uri="{FF2B5EF4-FFF2-40B4-BE49-F238E27FC236}">
                <a16:creationId xmlns:a16="http://schemas.microsoft.com/office/drawing/2014/main" id="{A7B6C0CE-52D8-35EE-9A0D-F72F277821A3}"/>
              </a:ext>
            </a:extLst>
          </p:cNvPr>
          <p:cNvSpPr txBox="1"/>
          <p:nvPr/>
        </p:nvSpPr>
        <p:spPr>
          <a:xfrm>
            <a:off x="5282610" y="6147531"/>
            <a:ext cx="1671204" cy="333746"/>
          </a:xfrm>
          <a:prstGeom prst="rect">
            <a:avLst/>
          </a:prstGeom>
          <a:noFill/>
        </p:spPr>
        <p:txBody>
          <a:bodyPr wrap="square" rtlCol="0">
            <a:spAutoFit/>
          </a:bodyPr>
          <a:lstStyle/>
          <a:p>
            <a:pPr marL="0" indent="0" algn="just">
              <a:lnSpc>
                <a:spcPct val="150000"/>
              </a:lnSpc>
              <a:buNone/>
            </a:pPr>
            <a:r>
              <a:rPr lang="en-US" sz="1200" dirty="0">
                <a:latin typeface="Arial Rounded MT Bold" panose="020F0704030504030204" pitchFamily="34" charset="0"/>
                <a:ea typeface="+mn-lt"/>
                <a:cs typeface="+mn-lt"/>
              </a:rPr>
              <a:t>3</a:t>
            </a:r>
            <a:r>
              <a:rPr lang="en-US" sz="1200" cap="none" dirty="0">
                <a:latin typeface="Arial Rounded MT Bold" panose="020F0704030504030204" pitchFamily="34" charset="0"/>
                <a:ea typeface="+mn-lt"/>
                <a:cs typeface="+mn-lt"/>
              </a:rPr>
              <a:t>. </a:t>
            </a:r>
            <a:r>
              <a:rPr lang="en-US" sz="1200" dirty="0">
                <a:latin typeface="Arial Rounded MT Bold" panose="020F0704030504030204" pitchFamily="34" charset="0"/>
                <a:ea typeface="+mn-lt"/>
                <a:cs typeface="+mn-lt"/>
              </a:rPr>
              <a:t>ADD USER</a:t>
            </a:r>
            <a:endParaRPr lang="en-US" sz="1200" cap="none" dirty="0">
              <a:latin typeface="Arial Rounded MT Bold" panose="020F0704030504030204" pitchFamily="34" charset="0"/>
            </a:endParaRPr>
          </a:p>
        </p:txBody>
      </p:sp>
      <p:sp>
        <p:nvSpPr>
          <p:cNvPr id="12" name="TextBox 11">
            <a:extLst>
              <a:ext uri="{FF2B5EF4-FFF2-40B4-BE49-F238E27FC236}">
                <a16:creationId xmlns:a16="http://schemas.microsoft.com/office/drawing/2014/main" id="{5BED85A0-4BEA-F2EA-9674-6138EDF423BE}"/>
              </a:ext>
            </a:extLst>
          </p:cNvPr>
          <p:cNvSpPr txBox="1"/>
          <p:nvPr/>
        </p:nvSpPr>
        <p:spPr>
          <a:xfrm>
            <a:off x="7713633" y="6406557"/>
            <a:ext cx="2382175" cy="333746"/>
          </a:xfrm>
          <a:prstGeom prst="rect">
            <a:avLst/>
          </a:prstGeom>
          <a:noFill/>
        </p:spPr>
        <p:txBody>
          <a:bodyPr wrap="square" rtlCol="0">
            <a:spAutoFit/>
          </a:bodyPr>
          <a:lstStyle/>
          <a:p>
            <a:pPr marL="0" indent="0" algn="just">
              <a:lnSpc>
                <a:spcPct val="150000"/>
              </a:lnSpc>
              <a:buNone/>
            </a:pPr>
            <a:r>
              <a:rPr lang="en-US" sz="1200" dirty="0">
                <a:latin typeface="Arial Rounded MT Bold" panose="020F0704030504030204" pitchFamily="34" charset="0"/>
                <a:ea typeface="+mn-lt"/>
                <a:cs typeface="+mn-lt"/>
              </a:rPr>
              <a:t>11</a:t>
            </a:r>
            <a:r>
              <a:rPr lang="en-US" sz="1200" cap="none" dirty="0">
                <a:latin typeface="Arial Rounded MT Bold" panose="020F0704030504030204" pitchFamily="34" charset="0"/>
                <a:ea typeface="+mn-lt"/>
                <a:cs typeface="+mn-lt"/>
              </a:rPr>
              <a:t>. </a:t>
            </a:r>
            <a:r>
              <a:rPr lang="en-US" sz="1200" dirty="0">
                <a:latin typeface="Arial Rounded MT Bold" panose="020F0704030504030204" pitchFamily="34" charset="0"/>
                <a:ea typeface="+mn-lt"/>
                <a:cs typeface="+mn-lt"/>
              </a:rPr>
              <a:t>SELL MEDICINE</a:t>
            </a:r>
            <a:endParaRPr lang="en-US" sz="1200" cap="none" dirty="0">
              <a:latin typeface="Arial Rounded MT Bold" panose="020F0704030504030204" pitchFamily="34" charset="0"/>
            </a:endParaRPr>
          </a:p>
        </p:txBody>
      </p:sp>
      <p:sp>
        <p:nvSpPr>
          <p:cNvPr id="13" name="TextBox 12">
            <a:extLst>
              <a:ext uri="{FF2B5EF4-FFF2-40B4-BE49-F238E27FC236}">
                <a16:creationId xmlns:a16="http://schemas.microsoft.com/office/drawing/2014/main" id="{C456F10F-27D2-7FD9-19F5-0BE1F4014EC1}"/>
              </a:ext>
            </a:extLst>
          </p:cNvPr>
          <p:cNvSpPr txBox="1"/>
          <p:nvPr/>
        </p:nvSpPr>
        <p:spPr>
          <a:xfrm>
            <a:off x="3133220" y="6393439"/>
            <a:ext cx="2463104" cy="333746"/>
          </a:xfrm>
          <a:prstGeom prst="rect">
            <a:avLst/>
          </a:prstGeom>
          <a:noFill/>
        </p:spPr>
        <p:txBody>
          <a:bodyPr wrap="square" rtlCol="0">
            <a:spAutoFit/>
          </a:bodyPr>
          <a:lstStyle/>
          <a:p>
            <a:pPr marL="0" indent="0" algn="just">
              <a:lnSpc>
                <a:spcPct val="150000"/>
              </a:lnSpc>
              <a:buNone/>
            </a:pPr>
            <a:r>
              <a:rPr lang="en-US" sz="1200" cap="none" dirty="0">
                <a:latin typeface="Arial Rounded MT Bold" panose="020F0704030504030204" pitchFamily="34" charset="0"/>
                <a:ea typeface="+mn-lt"/>
                <a:cs typeface="+mn-lt"/>
              </a:rPr>
              <a:t>8. </a:t>
            </a:r>
            <a:r>
              <a:rPr lang="en-US" sz="1200" dirty="0">
                <a:latin typeface="Arial Rounded MT Bold" panose="020F0704030504030204" pitchFamily="34" charset="0"/>
                <a:ea typeface="+mn-lt"/>
                <a:cs typeface="+mn-lt"/>
              </a:rPr>
              <a:t>ADD MEDICINE</a:t>
            </a:r>
            <a:endParaRPr lang="en-US" sz="1200" cap="none" dirty="0">
              <a:latin typeface="Arial Rounded MT Bold" panose="020F0704030504030204" pitchFamily="34" charset="0"/>
            </a:endParaRPr>
          </a:p>
        </p:txBody>
      </p:sp>
      <p:sp>
        <p:nvSpPr>
          <p:cNvPr id="14" name="TextBox 13">
            <a:extLst>
              <a:ext uri="{FF2B5EF4-FFF2-40B4-BE49-F238E27FC236}">
                <a16:creationId xmlns:a16="http://schemas.microsoft.com/office/drawing/2014/main" id="{05ECC2C0-7334-C1AF-6E75-68161818B91F}"/>
              </a:ext>
            </a:extLst>
          </p:cNvPr>
          <p:cNvSpPr txBox="1"/>
          <p:nvPr/>
        </p:nvSpPr>
        <p:spPr>
          <a:xfrm>
            <a:off x="7694924" y="6155269"/>
            <a:ext cx="2382176" cy="333746"/>
          </a:xfrm>
          <a:prstGeom prst="rect">
            <a:avLst/>
          </a:prstGeom>
          <a:noFill/>
        </p:spPr>
        <p:txBody>
          <a:bodyPr wrap="square" rtlCol="0">
            <a:spAutoFit/>
          </a:bodyPr>
          <a:lstStyle/>
          <a:p>
            <a:pPr marL="0" indent="0" algn="just">
              <a:lnSpc>
                <a:spcPct val="150000"/>
              </a:lnSpc>
              <a:buNone/>
            </a:pPr>
            <a:r>
              <a:rPr lang="en-US" sz="1200" dirty="0">
                <a:latin typeface="Arial Rounded MT Bold" panose="020F0704030504030204" pitchFamily="34" charset="0"/>
                <a:ea typeface="+mn-lt"/>
                <a:cs typeface="+mn-lt"/>
              </a:rPr>
              <a:t>5</a:t>
            </a:r>
            <a:r>
              <a:rPr lang="en-US" sz="1200" cap="none" dirty="0">
                <a:latin typeface="Arial Rounded MT Bold" panose="020F0704030504030204" pitchFamily="34" charset="0"/>
                <a:ea typeface="+mn-lt"/>
                <a:cs typeface="+mn-lt"/>
              </a:rPr>
              <a:t>. UPDATE USER</a:t>
            </a:r>
            <a:endParaRPr lang="en-US" sz="1200" cap="none" dirty="0">
              <a:latin typeface="Arial Rounded MT Bold" panose="020F0704030504030204" pitchFamily="34" charset="0"/>
            </a:endParaRPr>
          </a:p>
        </p:txBody>
      </p:sp>
      <p:sp>
        <p:nvSpPr>
          <p:cNvPr id="15" name="TextBox 14">
            <a:extLst>
              <a:ext uri="{FF2B5EF4-FFF2-40B4-BE49-F238E27FC236}">
                <a16:creationId xmlns:a16="http://schemas.microsoft.com/office/drawing/2014/main" id="{1E484F7B-7E68-64C6-BFFF-E8EE7EFE49A8}"/>
              </a:ext>
            </a:extLst>
          </p:cNvPr>
          <p:cNvSpPr txBox="1"/>
          <p:nvPr/>
        </p:nvSpPr>
        <p:spPr>
          <a:xfrm>
            <a:off x="839375" y="6388005"/>
            <a:ext cx="3570151" cy="333746"/>
          </a:xfrm>
          <a:prstGeom prst="rect">
            <a:avLst/>
          </a:prstGeom>
          <a:noFill/>
        </p:spPr>
        <p:txBody>
          <a:bodyPr wrap="square" rtlCol="0">
            <a:spAutoFit/>
          </a:bodyPr>
          <a:lstStyle/>
          <a:p>
            <a:pPr marL="0" indent="0" algn="just">
              <a:lnSpc>
                <a:spcPct val="150000"/>
              </a:lnSpc>
              <a:buNone/>
            </a:pPr>
            <a:r>
              <a:rPr lang="en-US" sz="1200" cap="none" dirty="0">
                <a:latin typeface="Arial Rounded MT Bold" panose="020F0704030504030204" pitchFamily="34" charset="0"/>
                <a:ea typeface="+mn-lt"/>
                <a:cs typeface="+mn-lt"/>
              </a:rPr>
              <a:t>7. DASHBOARD (Pharmacist)</a:t>
            </a:r>
            <a:endParaRPr lang="en-US" sz="1200" cap="none" dirty="0">
              <a:latin typeface="Arial Rounded MT Bold" panose="020F0704030504030204" pitchFamily="34" charset="0"/>
            </a:endParaRPr>
          </a:p>
        </p:txBody>
      </p:sp>
      <p:sp>
        <p:nvSpPr>
          <p:cNvPr id="16" name="TextBox 15">
            <a:extLst>
              <a:ext uri="{FF2B5EF4-FFF2-40B4-BE49-F238E27FC236}">
                <a16:creationId xmlns:a16="http://schemas.microsoft.com/office/drawing/2014/main" id="{B8C7EB32-A342-9FE6-AE32-144A0E34CB97}"/>
              </a:ext>
            </a:extLst>
          </p:cNvPr>
          <p:cNvSpPr txBox="1"/>
          <p:nvPr/>
        </p:nvSpPr>
        <p:spPr>
          <a:xfrm>
            <a:off x="9244663" y="6155269"/>
            <a:ext cx="1849918" cy="333746"/>
          </a:xfrm>
          <a:prstGeom prst="rect">
            <a:avLst/>
          </a:prstGeom>
          <a:noFill/>
        </p:spPr>
        <p:txBody>
          <a:bodyPr wrap="square" rtlCol="0">
            <a:spAutoFit/>
          </a:bodyPr>
          <a:lstStyle/>
          <a:p>
            <a:pPr marL="0" indent="0" algn="just">
              <a:lnSpc>
                <a:spcPct val="150000"/>
              </a:lnSpc>
              <a:buNone/>
            </a:pPr>
            <a:r>
              <a:rPr lang="en-US" sz="1200" dirty="0">
                <a:latin typeface="Arial Rounded MT Bold" panose="020F0704030504030204" pitchFamily="34" charset="0"/>
                <a:ea typeface="+mn-lt"/>
                <a:cs typeface="+mn-lt"/>
              </a:rPr>
              <a:t>6</a:t>
            </a:r>
            <a:r>
              <a:rPr lang="en-US" sz="1200" cap="none" dirty="0">
                <a:latin typeface="Arial Rounded MT Bold" panose="020F0704030504030204" pitchFamily="34" charset="0"/>
                <a:ea typeface="+mn-lt"/>
                <a:cs typeface="+mn-lt"/>
              </a:rPr>
              <a:t>. VIEW USER</a:t>
            </a:r>
            <a:endParaRPr lang="en-US" sz="1200" cap="none" dirty="0">
              <a:latin typeface="Arial Rounded MT Bold" panose="020F0704030504030204" pitchFamily="34" charset="0"/>
            </a:endParaRPr>
          </a:p>
        </p:txBody>
      </p:sp>
      <p:sp>
        <p:nvSpPr>
          <p:cNvPr id="17" name="TextBox 16">
            <a:extLst>
              <a:ext uri="{FF2B5EF4-FFF2-40B4-BE49-F238E27FC236}">
                <a16:creationId xmlns:a16="http://schemas.microsoft.com/office/drawing/2014/main" id="{AB70554A-5B9B-1651-C448-66426269B818}"/>
              </a:ext>
            </a:extLst>
          </p:cNvPr>
          <p:cNvSpPr txBox="1"/>
          <p:nvPr/>
        </p:nvSpPr>
        <p:spPr>
          <a:xfrm>
            <a:off x="6556301" y="6147646"/>
            <a:ext cx="1671204" cy="333746"/>
          </a:xfrm>
          <a:prstGeom prst="rect">
            <a:avLst/>
          </a:prstGeom>
          <a:noFill/>
        </p:spPr>
        <p:txBody>
          <a:bodyPr wrap="square" rtlCol="0">
            <a:spAutoFit/>
          </a:bodyPr>
          <a:lstStyle/>
          <a:p>
            <a:pPr marL="0" indent="0" algn="just">
              <a:lnSpc>
                <a:spcPct val="150000"/>
              </a:lnSpc>
              <a:buNone/>
            </a:pPr>
            <a:r>
              <a:rPr lang="en-US" sz="1200" dirty="0">
                <a:latin typeface="Arial Rounded MT Bold" panose="020F0704030504030204" pitchFamily="34" charset="0"/>
                <a:ea typeface="+mn-lt"/>
                <a:cs typeface="+mn-lt"/>
              </a:rPr>
              <a:t>4</a:t>
            </a:r>
            <a:r>
              <a:rPr lang="en-US" sz="1200" cap="none" dirty="0">
                <a:latin typeface="Arial Rounded MT Bold" panose="020F0704030504030204" pitchFamily="34" charset="0"/>
                <a:ea typeface="+mn-lt"/>
                <a:cs typeface="+mn-lt"/>
              </a:rPr>
              <a:t>. PROFILE</a:t>
            </a:r>
            <a:endParaRPr lang="en-US" sz="1200" cap="none" dirty="0">
              <a:latin typeface="Arial Rounded MT Bold" panose="020F0704030504030204" pitchFamily="34" charset="0"/>
            </a:endParaRPr>
          </a:p>
        </p:txBody>
      </p:sp>
      <p:sp>
        <p:nvSpPr>
          <p:cNvPr id="18" name="TextBox 17">
            <a:extLst>
              <a:ext uri="{FF2B5EF4-FFF2-40B4-BE49-F238E27FC236}">
                <a16:creationId xmlns:a16="http://schemas.microsoft.com/office/drawing/2014/main" id="{AFDA7B71-33EC-C7A4-5754-251F12A31181}"/>
              </a:ext>
            </a:extLst>
          </p:cNvPr>
          <p:cNvSpPr txBox="1"/>
          <p:nvPr/>
        </p:nvSpPr>
        <p:spPr>
          <a:xfrm>
            <a:off x="9244663" y="6406557"/>
            <a:ext cx="1849918" cy="333746"/>
          </a:xfrm>
          <a:prstGeom prst="rect">
            <a:avLst/>
          </a:prstGeom>
          <a:noFill/>
        </p:spPr>
        <p:txBody>
          <a:bodyPr wrap="square" rtlCol="0">
            <a:spAutoFit/>
          </a:bodyPr>
          <a:lstStyle/>
          <a:p>
            <a:pPr marL="0" indent="0" algn="just">
              <a:lnSpc>
                <a:spcPct val="150000"/>
              </a:lnSpc>
              <a:buNone/>
            </a:pPr>
            <a:r>
              <a:rPr lang="en-US" sz="1200" cap="none" dirty="0">
                <a:latin typeface="Arial Rounded MT Bold" panose="020F0704030504030204" pitchFamily="34" charset="0"/>
                <a:ea typeface="+mn-lt"/>
                <a:cs typeface="+mn-lt"/>
              </a:rPr>
              <a:t>12. </a:t>
            </a:r>
            <a:r>
              <a:rPr lang="en-US" sz="1200" dirty="0">
                <a:latin typeface="Arial Rounded MT Bold" panose="020F0704030504030204" pitchFamily="34" charset="0"/>
                <a:ea typeface="+mn-lt"/>
                <a:cs typeface="+mn-lt"/>
              </a:rPr>
              <a:t>VIEW BILL</a:t>
            </a:r>
            <a:endParaRPr lang="en-US" sz="1200" cap="none" dirty="0">
              <a:latin typeface="Arial Rounded MT Bold" panose="020F0704030504030204" pitchFamily="34" charset="0"/>
            </a:endParaRPr>
          </a:p>
        </p:txBody>
      </p:sp>
      <p:sp>
        <p:nvSpPr>
          <p:cNvPr id="19" name="TextBox 18">
            <a:extLst>
              <a:ext uri="{FF2B5EF4-FFF2-40B4-BE49-F238E27FC236}">
                <a16:creationId xmlns:a16="http://schemas.microsoft.com/office/drawing/2014/main" id="{9888444F-B65A-53F2-5888-69C39C2427B3}"/>
              </a:ext>
            </a:extLst>
          </p:cNvPr>
          <p:cNvSpPr txBox="1"/>
          <p:nvPr/>
        </p:nvSpPr>
        <p:spPr>
          <a:xfrm>
            <a:off x="4541069" y="6406557"/>
            <a:ext cx="2352174" cy="333746"/>
          </a:xfrm>
          <a:prstGeom prst="rect">
            <a:avLst/>
          </a:prstGeom>
          <a:noFill/>
        </p:spPr>
        <p:txBody>
          <a:bodyPr wrap="square" rtlCol="0">
            <a:spAutoFit/>
          </a:bodyPr>
          <a:lstStyle/>
          <a:p>
            <a:pPr marL="0" indent="0" algn="just">
              <a:lnSpc>
                <a:spcPct val="150000"/>
              </a:lnSpc>
              <a:buNone/>
            </a:pPr>
            <a:r>
              <a:rPr lang="en-US" sz="1200" cap="none" dirty="0">
                <a:latin typeface="Arial Rounded MT Bold" panose="020F0704030504030204" pitchFamily="34" charset="0"/>
                <a:ea typeface="+mn-lt"/>
                <a:cs typeface="+mn-lt"/>
              </a:rPr>
              <a:t>9. VIEW MEDICINE</a:t>
            </a:r>
            <a:endParaRPr lang="en-US" sz="1200" cap="none" dirty="0">
              <a:latin typeface="Arial Rounded MT Bold" panose="020F0704030504030204" pitchFamily="34" charset="0"/>
            </a:endParaRPr>
          </a:p>
        </p:txBody>
      </p:sp>
      <p:sp>
        <p:nvSpPr>
          <p:cNvPr id="20" name="TextBox 19">
            <a:extLst>
              <a:ext uri="{FF2B5EF4-FFF2-40B4-BE49-F238E27FC236}">
                <a16:creationId xmlns:a16="http://schemas.microsoft.com/office/drawing/2014/main" id="{77EA9624-ACCF-EAA2-6DEA-E5B95D14D148}"/>
              </a:ext>
            </a:extLst>
          </p:cNvPr>
          <p:cNvSpPr txBox="1"/>
          <p:nvPr/>
        </p:nvSpPr>
        <p:spPr>
          <a:xfrm>
            <a:off x="5978452" y="6406557"/>
            <a:ext cx="2904167" cy="333746"/>
          </a:xfrm>
          <a:prstGeom prst="rect">
            <a:avLst/>
          </a:prstGeom>
          <a:noFill/>
        </p:spPr>
        <p:txBody>
          <a:bodyPr wrap="square" rtlCol="0">
            <a:spAutoFit/>
          </a:bodyPr>
          <a:lstStyle/>
          <a:p>
            <a:pPr marL="0" indent="0" algn="just">
              <a:lnSpc>
                <a:spcPct val="150000"/>
              </a:lnSpc>
              <a:buNone/>
            </a:pPr>
            <a:r>
              <a:rPr lang="en-US" sz="1200" cap="none" dirty="0">
                <a:latin typeface="Arial Rounded MT Bold" panose="020F0704030504030204" pitchFamily="34" charset="0"/>
                <a:ea typeface="+mn-lt"/>
                <a:cs typeface="+mn-lt"/>
              </a:rPr>
              <a:t>10. UPDATE MEDICINE</a:t>
            </a:r>
            <a:endParaRPr lang="en-US" sz="1200" cap="none" dirty="0">
              <a:latin typeface="Arial Rounded MT Bold" panose="020F0704030504030204" pitchFamily="34" charset="0"/>
            </a:endParaRPr>
          </a:p>
        </p:txBody>
      </p:sp>
      <p:sp>
        <p:nvSpPr>
          <p:cNvPr id="21" name="TextBox 20">
            <a:extLst>
              <a:ext uri="{FF2B5EF4-FFF2-40B4-BE49-F238E27FC236}">
                <a16:creationId xmlns:a16="http://schemas.microsoft.com/office/drawing/2014/main" id="{FBE57EC7-4F91-8117-3C08-BE228BF7ECCD}"/>
              </a:ext>
            </a:extLst>
          </p:cNvPr>
          <p:cNvSpPr txBox="1"/>
          <p:nvPr/>
        </p:nvSpPr>
        <p:spPr>
          <a:xfrm>
            <a:off x="8345765" y="1432611"/>
            <a:ext cx="3303578" cy="454420"/>
          </a:xfrm>
          <a:prstGeom prst="rect">
            <a:avLst/>
          </a:prstGeom>
          <a:noFill/>
        </p:spPr>
        <p:txBody>
          <a:bodyPr wrap="square" rtlCol="0">
            <a:spAutoFit/>
          </a:bodyPr>
          <a:lstStyle/>
          <a:p>
            <a:pPr marL="0" indent="0" algn="just">
              <a:lnSpc>
                <a:spcPct val="150000"/>
              </a:lnSpc>
              <a:buNone/>
            </a:pPr>
            <a:r>
              <a:rPr lang="en-US" dirty="0">
                <a:latin typeface="Arial Rounded MT Bold" panose="020F0704030504030204" pitchFamily="34" charset="0"/>
                <a:ea typeface="+mn-lt"/>
                <a:cs typeface="+mn-lt"/>
              </a:rPr>
              <a:t>2. DASHBOARD (ADMIN)</a:t>
            </a:r>
            <a:endParaRPr lang="en-US" cap="none" dirty="0">
              <a:latin typeface="Arial Rounded MT Bold" panose="020F0704030504030204" pitchFamily="34" charset="0"/>
            </a:endParaRPr>
          </a:p>
        </p:txBody>
      </p:sp>
      <p:pic>
        <p:nvPicPr>
          <p:cNvPr id="23" name="Picture 22" descr="Graphical user interface&#10;&#10;Description automatically generated with medium confidence">
            <a:extLst>
              <a:ext uri="{FF2B5EF4-FFF2-40B4-BE49-F238E27FC236}">
                <a16:creationId xmlns:a16="http://schemas.microsoft.com/office/drawing/2014/main" id="{EDC34B49-98EA-B977-411D-AB469980A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850" y="-784578"/>
            <a:ext cx="959811" cy="537539"/>
          </a:xfrm>
          <a:prstGeom prst="rect">
            <a:avLst/>
          </a:prstGeom>
        </p:spPr>
      </p:pic>
      <p:pic>
        <p:nvPicPr>
          <p:cNvPr id="24" name="Picture 23" descr="Graphical user interface&#10;&#10;Description automatically generated">
            <a:extLst>
              <a:ext uri="{FF2B5EF4-FFF2-40B4-BE49-F238E27FC236}">
                <a16:creationId xmlns:a16="http://schemas.microsoft.com/office/drawing/2014/main" id="{A3D090D3-3C35-5EB3-B01F-59565E156F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001" y="1432611"/>
            <a:ext cx="7132041" cy="4249139"/>
          </a:xfrm>
          <a:prstGeom prst="rect">
            <a:avLst/>
          </a:prstGeom>
          <a:effectLst>
            <a:softEdge rad="38100"/>
          </a:effectLst>
        </p:spPr>
      </p:pic>
      <p:pic>
        <p:nvPicPr>
          <p:cNvPr id="25" name="Picture 24" descr="Graphical user interface, application&#10;&#10;Description automatically generated">
            <a:extLst>
              <a:ext uri="{FF2B5EF4-FFF2-40B4-BE49-F238E27FC236}">
                <a16:creationId xmlns:a16="http://schemas.microsoft.com/office/drawing/2014/main" id="{FDDA263C-2747-B233-D9F3-D0134D5EF4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4581" y="5614340"/>
            <a:ext cx="779955" cy="454421"/>
          </a:xfrm>
          <a:prstGeom prst="rect">
            <a:avLst/>
          </a:prstGeom>
          <a:solidFill>
            <a:schemeClr val="tx1"/>
          </a:solidFill>
        </p:spPr>
      </p:pic>
    </p:spTree>
    <p:extLst>
      <p:ext uri="{BB962C8B-B14F-4D97-AF65-F5344CB8AC3E}">
        <p14:creationId xmlns:p14="http://schemas.microsoft.com/office/powerpoint/2010/main" val="2063755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a26c9c7f-2b8b-4fa8-a5b0-c31fac609c6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6950BC8AC9EF44EAF080E4145BEDE86" ma:contentTypeVersion="3" ma:contentTypeDescription="Create a new document." ma:contentTypeScope="" ma:versionID="c2aca12844825e83d8809468b41774ea">
  <xsd:schema xmlns:xsd="http://www.w3.org/2001/XMLSchema" xmlns:xs="http://www.w3.org/2001/XMLSchema" xmlns:p="http://schemas.microsoft.com/office/2006/metadata/properties" xmlns:ns3="a26c9c7f-2b8b-4fa8-a5b0-c31fac609c69" targetNamespace="http://schemas.microsoft.com/office/2006/metadata/properties" ma:root="true" ma:fieldsID="181d5c46f4c9696d71f68d4b14b1a1a3" ns3:_="">
    <xsd:import namespace="a26c9c7f-2b8b-4fa8-a5b0-c31fac609c69"/>
    <xsd:element name="properties">
      <xsd:complexType>
        <xsd:sequence>
          <xsd:element name="documentManagement">
            <xsd:complexType>
              <xsd:all>
                <xsd:element ref="ns3:MediaServiceMetadata" minOccurs="0"/>
                <xsd:element ref="ns3:MediaServiceFastMetadata"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6c9c7f-2b8b-4fa8-a5b0-c31fac609c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B96059-FAF2-4319-A834-DAC2E84B8654}">
  <ds:schemaRef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a26c9c7f-2b8b-4fa8-a5b0-c31fac609c69"/>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C1885EF5-8EB8-45FA-BDD9-B828D4635F4E}">
  <ds:schemaRefs>
    <ds:schemaRef ds:uri="http://schemas.microsoft.com/sharepoint/v3/contenttype/forms"/>
  </ds:schemaRefs>
</ds:datastoreItem>
</file>

<file path=customXml/itemProps3.xml><?xml version="1.0" encoding="utf-8"?>
<ds:datastoreItem xmlns:ds="http://schemas.openxmlformats.org/officeDocument/2006/customXml" ds:itemID="{4ACC695D-C52C-4FF7-BA8E-AA2A04FA78EF}">
  <ds:schemaRefs>
    <ds:schemaRef ds:uri="a26c9c7f-2b8b-4fa8-a5b0-c31fac609c6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Slice</Template>
  <TotalTime>496</TotalTime>
  <Words>1934</Words>
  <Application>Microsoft Office PowerPoint</Application>
  <PresentationFormat>Widescreen</PresentationFormat>
  <Paragraphs>252</Paragraphs>
  <Slides>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Algerian</vt:lpstr>
      <vt:lpstr>Arial</vt:lpstr>
      <vt:lpstr>Arial Rounded MT Bold</vt:lpstr>
      <vt:lpstr>Calibri</vt:lpstr>
      <vt:lpstr>Calibri Light</vt:lpstr>
      <vt:lpstr>Metropolitan</vt:lpstr>
      <vt:lpstr>MEDIC WORLD- THE PHARMACY  MANAGEMENT</vt:lpstr>
      <vt:lpstr>MEDIC WORLD- THE PHARMACY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Shraddha</dc:creator>
  <cp:lastModifiedBy>Shraddha</cp:lastModifiedBy>
  <cp:revision>193</cp:revision>
  <dcterms:created xsi:type="dcterms:W3CDTF">2023-04-17T15:41:48Z</dcterms:created>
  <dcterms:modified xsi:type="dcterms:W3CDTF">2023-04-25T05:08:32Z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0x010100A6950BC8AC9EF44EAF080E4145BEDE86</vt:lpwstr>
  </property>
</Properties>
</file>